
<file path=[Content_Types].xml><?xml version="1.0" encoding="utf-8"?>
<Types xmlns="http://schemas.openxmlformats.org/package/2006/content-types">
  <Default Extension="tmp"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86" r:id="rId3"/>
    <p:sldId id="258" r:id="rId4"/>
    <p:sldId id="259" r:id="rId5"/>
    <p:sldId id="260" r:id="rId6"/>
    <p:sldId id="278" r:id="rId7"/>
    <p:sldId id="263" r:id="rId8"/>
    <p:sldId id="265" r:id="rId9"/>
    <p:sldId id="289" r:id="rId10"/>
    <p:sldId id="290" r:id="rId11"/>
    <p:sldId id="280" r:id="rId12"/>
    <p:sldId id="267" r:id="rId13"/>
    <p:sldId id="277" r:id="rId14"/>
    <p:sldId id="266" r:id="rId15"/>
    <p:sldId id="268" r:id="rId16"/>
    <p:sldId id="273" r:id="rId17"/>
    <p:sldId id="270" r:id="rId18"/>
    <p:sldId id="271" r:id="rId19"/>
    <p:sldId id="272" r:id="rId20"/>
    <p:sldId id="287" r:id="rId21"/>
    <p:sldId id="288" r:id="rId22"/>
    <p:sldId id="274" r:id="rId23"/>
    <p:sldId id="291" r:id="rId24"/>
  </p:sldIdLst>
  <p:sldSz cx="9144000" cy="6858000" type="screen4x3"/>
  <p:notesSz cx="6980238"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1" autoAdjust="0"/>
    <p:restoredTop sz="94660" autoAdjust="0"/>
  </p:normalViewPr>
  <p:slideViewPr>
    <p:cSldViewPr>
      <p:cViewPr varScale="1">
        <p:scale>
          <a:sx n="51" d="100"/>
          <a:sy n="51" d="100"/>
        </p:scale>
        <p:origin x="-557"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4188"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54463" y="0"/>
            <a:ext cx="3024187"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E75DBDC-E0DC-48E0-892C-B37209E5CC8C}" type="datetimeFigureOut">
              <a:rPr lang="en-US"/>
              <a:pPr>
                <a:defRPr/>
              </a:pPr>
              <a:t>8/24/2016</a:t>
            </a:fld>
            <a:endParaRPr lang="en-US"/>
          </a:p>
        </p:txBody>
      </p:sp>
      <p:sp>
        <p:nvSpPr>
          <p:cNvPr id="4" name="Slide Image Placeholder 3"/>
          <p:cNvSpPr>
            <a:spLocks noGrp="1" noRot="1" noChangeAspect="1"/>
          </p:cNvSpPr>
          <p:nvPr>
            <p:ph type="sldImg" idx="2"/>
          </p:nvPr>
        </p:nvSpPr>
        <p:spPr>
          <a:xfrm>
            <a:off x="1203325" y="685800"/>
            <a:ext cx="4573588"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98500" y="4343400"/>
            <a:ext cx="5583238"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3024188"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54463" y="8685213"/>
            <a:ext cx="3024187"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F72463E-0149-49F0-8AE8-E76D60B6B736}" type="slidenum">
              <a:rPr lang="en-US"/>
              <a:pPr>
                <a:defRPr/>
              </a:pPr>
              <a:t>‹#›</a:t>
            </a:fld>
            <a:endParaRPr lang="en-US"/>
          </a:p>
        </p:txBody>
      </p:sp>
    </p:spTree>
    <p:extLst>
      <p:ext uri="{BB962C8B-B14F-4D97-AF65-F5344CB8AC3E}">
        <p14:creationId xmlns:p14="http://schemas.microsoft.com/office/powerpoint/2010/main" val="53438023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691FA63-EF01-464C-9918-9A411563E7D8}" type="slidenum">
              <a:rPr lang="en-US"/>
              <a:pPr fontAlgn="base">
                <a:spcBef>
                  <a:spcPct val="0"/>
                </a:spcBef>
                <a:spcAft>
                  <a:spcPct val="0"/>
                </a:spcAft>
              </a:pPr>
              <a:t>8</a:t>
            </a:fld>
            <a:endParaRPr lang="en-US"/>
          </a:p>
        </p:txBody>
      </p:sp>
    </p:spTree>
    <p:extLst>
      <p:ext uri="{BB962C8B-B14F-4D97-AF65-F5344CB8AC3E}">
        <p14:creationId xmlns:p14="http://schemas.microsoft.com/office/powerpoint/2010/main" val="1457654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Isosceles Triangle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540544" y="776288"/>
            <a:ext cx="8062912" cy="1470025"/>
          </a:xfrm>
        </p:spPr>
        <p:txBody>
          <a:bodyPr anchor="b"/>
          <a:lstStyle>
            <a:lvl1pPr algn="r">
              <a:defRPr sz="4400"/>
            </a:lvl1pPr>
          </a:lstStyle>
          <a:p>
            <a:r>
              <a:rPr lang="en-US" smtClean="0"/>
              <a:t>Click to edit Master title style</a:t>
            </a:r>
            <a:endParaRPr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309E60CE-064B-4CC7-BC55-648EDBF9B98F}" type="datetimeFigureOut">
              <a:rPr lang="en-US"/>
              <a:pPr>
                <a:defRPr/>
              </a:pPr>
              <a:t>8/24/2016</a:t>
            </a:fld>
            <a:endParaRPr lang="en-US"/>
          </a:p>
        </p:txBody>
      </p:sp>
      <p:sp>
        <p:nvSpPr>
          <p:cNvPr id="6" name="Footer Placeholder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en-US"/>
          </a:p>
        </p:txBody>
      </p:sp>
      <p:sp>
        <p:nvSpPr>
          <p:cNvPr id="7" name="Slide Number Placeholder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C2C4F2E9-5F18-44CA-8408-865A27E134C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B11B983-ABA2-4710-BA4E-024163AE79C1}" type="datetimeFigureOut">
              <a:rPr lang="en-US"/>
              <a:pPr>
                <a:defRPr/>
              </a:pPr>
              <a:t>8/24/2016</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FC7E014-D97A-40D1-B2B4-972BBDEE653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1428EDB-BBC8-4E6E-A91C-4990972B4DFD}" type="datetimeFigureOut">
              <a:rPr lang="en-US"/>
              <a:pPr>
                <a:defRPr/>
              </a:pPr>
              <a:t>8/24/2016</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DDCA568-0604-49B8-B11E-07875FC4BD8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882808"/>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791075" y="6480175"/>
            <a:ext cx="2133600" cy="301625"/>
          </a:xfrm>
        </p:spPr>
        <p:txBody>
          <a:bodyPr/>
          <a:lstStyle>
            <a:lvl1pPr>
              <a:defRPr/>
            </a:lvl1pPr>
          </a:lstStyle>
          <a:p>
            <a:pPr>
              <a:defRPr/>
            </a:pPr>
            <a:fld id="{D7B1F8EB-8244-40D7-9757-74F5CF739F5E}" type="datetimeFigureOut">
              <a:rPr lang="en-US"/>
              <a:pPr>
                <a:defRPr/>
              </a:pPr>
              <a:t>8/24/2016</a:t>
            </a:fld>
            <a:endParaRPr lang="en-US"/>
          </a:p>
        </p:txBody>
      </p:sp>
      <p:sp>
        <p:nvSpPr>
          <p:cNvPr id="5" name="Footer Placeholder 4"/>
          <p:cNvSpPr>
            <a:spLocks noGrp="1"/>
          </p:cNvSpPr>
          <p:nvPr>
            <p:ph type="ftr" sz="quarter" idx="11"/>
          </p:nvPr>
        </p:nvSpPr>
        <p:spPr>
          <a:xfrm>
            <a:off x="457200" y="6481763"/>
            <a:ext cx="4259263" cy="300037"/>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E33FFB1-5003-443B-8621-DDDE8021425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4" name="Right Triangle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Isosceles Triangle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Connector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lstStyle>
            <a:lvl1pPr marL="0" algn="l">
              <a:buNone/>
              <a:defRPr sz="3600" b="1"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Date Placeholder 3"/>
          <p:cNvSpPr>
            <a:spLocks noGrp="1"/>
          </p:cNvSpPr>
          <p:nvPr>
            <p:ph type="dt" sz="half" idx="10"/>
          </p:nvPr>
        </p:nvSpPr>
        <p:spPr>
          <a:xfrm>
            <a:off x="6956425" y="6477000"/>
            <a:ext cx="2133600" cy="304800"/>
          </a:xfrm>
        </p:spPr>
        <p:txBody>
          <a:bodyPr/>
          <a:lstStyle>
            <a:lvl1pPr>
              <a:defRPr/>
            </a:lvl1pPr>
          </a:lstStyle>
          <a:p>
            <a:pPr>
              <a:defRPr/>
            </a:pPr>
            <a:fld id="{BBCC87AD-DE97-42A2-9A1A-5B38583F5958}" type="datetimeFigureOut">
              <a:rPr lang="en-US"/>
              <a:pPr>
                <a:defRPr/>
              </a:pPr>
              <a:t>8/24/2016</a:t>
            </a:fld>
            <a:endParaRPr lang="en-US"/>
          </a:p>
        </p:txBody>
      </p:sp>
      <p:sp>
        <p:nvSpPr>
          <p:cNvPr id="9" name="Footer Placeholder 4"/>
          <p:cNvSpPr>
            <a:spLocks noGrp="1"/>
          </p:cNvSpPr>
          <p:nvPr>
            <p:ph type="ftr" sz="quarter" idx="11"/>
          </p:nvPr>
        </p:nvSpPr>
        <p:spPr>
          <a:xfrm>
            <a:off x="2619375" y="6481763"/>
            <a:ext cx="4260850" cy="300037"/>
          </a:xfrm>
        </p:spPr>
        <p:txBody>
          <a:bodyPr/>
          <a:lstStyle>
            <a:lvl1pPr>
              <a:defRPr/>
            </a:lvl1pPr>
          </a:lstStyle>
          <a:p>
            <a:pPr>
              <a:defRPr/>
            </a:pPr>
            <a:endParaRPr lang="en-US"/>
          </a:p>
        </p:txBody>
      </p:sp>
      <p:sp>
        <p:nvSpPr>
          <p:cNvPr id="10" name="Slide Number Placeholder 5"/>
          <p:cNvSpPr>
            <a:spLocks noGrp="1"/>
          </p:cNvSpPr>
          <p:nvPr>
            <p:ph type="sldNum" sz="quarter" idx="12"/>
          </p:nvPr>
        </p:nvSpPr>
        <p:spPr>
          <a:xfrm>
            <a:off x="8450263" y="809625"/>
            <a:ext cx="503237" cy="300038"/>
          </a:xfrm>
        </p:spPr>
        <p:txBody>
          <a:bodyPr/>
          <a:lstStyle>
            <a:lvl1pPr>
              <a:defRPr/>
            </a:lvl1pPr>
          </a:lstStyle>
          <a:p>
            <a:pPr>
              <a:defRPr/>
            </a:pPr>
            <a:fld id="{21C7964E-6382-49F6-9C8D-B6BCC39D9C6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smtClean="0"/>
              <a:t>Click to edit Master title style</a:t>
            </a:r>
            <a:endParaRPr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63C0EF0F-4BB1-48FD-83D8-7918B310F12F}" type="datetimeFigureOut">
              <a:rPr lang="en-US"/>
              <a:pPr>
                <a:defRPr/>
              </a:pPr>
              <a:t>8/24/2016</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1E6CF42-5003-4352-BD1F-96A2EF41BDE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791075" y="6481763"/>
            <a:ext cx="2130425" cy="301625"/>
          </a:xfrm>
        </p:spPr>
        <p:txBody>
          <a:bodyPr/>
          <a:lstStyle>
            <a:lvl1pPr>
              <a:defRPr/>
            </a:lvl1pPr>
          </a:lstStyle>
          <a:p>
            <a:pPr>
              <a:defRPr/>
            </a:pPr>
            <a:fld id="{23C26F21-E506-418D-9D38-6EE6229DA9F5}" type="datetimeFigureOut">
              <a:rPr lang="en-US"/>
              <a:pPr>
                <a:defRPr/>
              </a:pPr>
              <a:t>8/24/2016</a:t>
            </a:fld>
            <a:endParaRPr lang="en-US"/>
          </a:p>
        </p:txBody>
      </p:sp>
      <p:sp>
        <p:nvSpPr>
          <p:cNvPr id="8" name="Footer Placeholder 7"/>
          <p:cNvSpPr>
            <a:spLocks noGrp="1"/>
          </p:cNvSpPr>
          <p:nvPr>
            <p:ph type="ftr" sz="quarter" idx="11"/>
          </p:nvPr>
        </p:nvSpPr>
        <p:spPr>
          <a:xfrm>
            <a:off x="457200" y="6481763"/>
            <a:ext cx="4260850" cy="301625"/>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7589838" y="6483350"/>
            <a:ext cx="503237" cy="301625"/>
          </a:xfrm>
        </p:spPr>
        <p:txBody>
          <a:bodyPr/>
          <a:lstStyle>
            <a:lvl1pPr algn="ctr">
              <a:defRPr smtClean="0"/>
            </a:lvl1pPr>
          </a:lstStyle>
          <a:p>
            <a:pPr>
              <a:defRPr/>
            </a:pPr>
            <a:fld id="{98428ADC-98F4-4394-BD71-2E7124D84FB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11E517B8-7203-45D5-A18B-5B61709F7302}" type="datetimeFigureOut">
              <a:rPr lang="en-US"/>
              <a:pPr>
                <a:defRPr/>
              </a:pPr>
              <a:t>8/24/2016</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F835FFC3-D6D8-4E72-A245-159D98A512A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54FAA5CD-4085-42FE-809E-A2C0A7CE4D27}" type="datetimeFigureOut">
              <a:rPr lang="en-US"/>
              <a:pPr>
                <a:defRPr/>
              </a:pPr>
              <a:t>8/24/2016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CFD95AEF-CBF4-4514-90D5-807A4635CFA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n-US" smtClean="0"/>
              <a:t>Click to edit Master title style</a:t>
            </a:r>
            <a:endParaRPr lang="en-US"/>
          </a:p>
        </p:txBody>
      </p:sp>
      <p:sp>
        <p:nvSpPr>
          <p:cNvPr id="3" name="Text Placeholder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278563" y="6556375"/>
            <a:ext cx="2133600" cy="301625"/>
          </a:xfrm>
        </p:spPr>
        <p:txBody>
          <a:bodyPr/>
          <a:lstStyle>
            <a:lvl1pPr>
              <a:defRPr sz="900" smtClean="0"/>
            </a:lvl1pPr>
          </a:lstStyle>
          <a:p>
            <a:pPr>
              <a:defRPr/>
            </a:pPr>
            <a:fld id="{F412D437-58A9-4770-AE07-40A8814FE258}" type="datetimeFigureOut">
              <a:rPr lang="en-US"/>
              <a:pPr>
                <a:defRPr/>
              </a:pPr>
              <a:t>8/24/2016</a:t>
            </a:fld>
            <a:endParaRPr lang="en-US"/>
          </a:p>
        </p:txBody>
      </p:sp>
      <p:sp>
        <p:nvSpPr>
          <p:cNvPr id="6" name="Footer Placeholder 5"/>
          <p:cNvSpPr>
            <a:spLocks noGrp="1"/>
          </p:cNvSpPr>
          <p:nvPr>
            <p:ph type="ftr" sz="quarter" idx="11"/>
          </p:nvPr>
        </p:nvSpPr>
        <p:spPr>
          <a:xfrm>
            <a:off x="1135063" y="6556375"/>
            <a:ext cx="5143500"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410575" y="6556375"/>
            <a:ext cx="503238" cy="301625"/>
          </a:xfrm>
        </p:spPr>
        <p:txBody>
          <a:bodyPr/>
          <a:lstStyle>
            <a:lvl1pPr>
              <a:defRPr sz="900" smtClean="0"/>
            </a:lvl1pPr>
          </a:lstStyle>
          <a:p>
            <a:pPr>
              <a:defRPr/>
            </a:pPr>
            <a:fld id="{321B6D70-F0D6-47F7-AFC9-F04E1FC7305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n-US" smtClean="0"/>
              <a:t>Click to edit Master title style</a:t>
            </a:r>
            <a:endParaRPr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4"/>
          <p:cNvSpPr>
            <a:spLocks noGrp="1"/>
          </p:cNvSpPr>
          <p:nvPr>
            <p:ph type="dt" sz="half" idx="10"/>
          </p:nvPr>
        </p:nvSpPr>
        <p:spPr>
          <a:xfrm>
            <a:off x="6108700" y="6556375"/>
            <a:ext cx="2101850" cy="301625"/>
          </a:xfrm>
        </p:spPr>
        <p:txBody>
          <a:bodyPr/>
          <a:lstStyle>
            <a:lvl1pPr>
              <a:defRPr sz="900" smtClean="0"/>
            </a:lvl1pPr>
          </a:lstStyle>
          <a:p>
            <a:pPr>
              <a:defRPr/>
            </a:pPr>
            <a:fld id="{E4532E66-F699-4AC1-A4BF-EC1A4427A90F}" type="datetimeFigureOut">
              <a:rPr lang="en-US"/>
              <a:pPr>
                <a:defRPr/>
              </a:pPr>
              <a:t>8/24/2016</a:t>
            </a:fld>
            <a:endParaRPr lang="en-US"/>
          </a:p>
        </p:txBody>
      </p:sp>
      <p:sp>
        <p:nvSpPr>
          <p:cNvPr id="6" name="Footer Placeholder 5"/>
          <p:cNvSpPr>
            <a:spLocks noGrp="1"/>
          </p:cNvSpPr>
          <p:nvPr>
            <p:ph type="ftr" sz="quarter" idx="11"/>
          </p:nvPr>
        </p:nvSpPr>
        <p:spPr>
          <a:xfrm>
            <a:off x="1169988" y="6557963"/>
            <a:ext cx="4948237" cy="301625"/>
          </a:xfrm>
        </p:spPr>
        <p:txBody>
          <a:bodyPr/>
          <a:lstStyle>
            <a:lvl1pPr>
              <a:defRPr sz="900"/>
            </a:lvl1pPr>
          </a:lstStyle>
          <a:p>
            <a:pPr>
              <a:defRPr/>
            </a:pPr>
            <a:endParaRPr lang="en-US"/>
          </a:p>
        </p:txBody>
      </p:sp>
      <p:sp>
        <p:nvSpPr>
          <p:cNvPr id="7" name="Slide Number Placeholder 6"/>
          <p:cNvSpPr>
            <a:spLocks noGrp="1"/>
          </p:cNvSpPr>
          <p:nvPr>
            <p:ph type="sldNum" sz="quarter" idx="12"/>
          </p:nvPr>
        </p:nvSpPr>
        <p:spPr>
          <a:xfrm>
            <a:off x="8216900" y="6556375"/>
            <a:ext cx="366713" cy="301625"/>
          </a:xfrm>
        </p:spPr>
        <p:txBody>
          <a:bodyPr/>
          <a:lstStyle>
            <a:lvl1pPr algn="ctr">
              <a:defRPr sz="900" smtClean="0"/>
            </a:lvl1pPr>
          </a:lstStyle>
          <a:p>
            <a:pPr>
              <a:defRPr/>
            </a:pPr>
            <a:fld id="{9AE022B6-8C3C-47B4-8344-2BBE2B17984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8288"/>
            <a:ext cx="8229600" cy="1398587"/>
          </a:xfrm>
          <a:prstGeom prst="rect">
            <a:avLst/>
          </a:prstGeom>
        </p:spPr>
        <p:txBody>
          <a:bodyPr vert="horz" anchor="ctr">
            <a:normAutofit/>
          </a:bodyPr>
          <a:lstStyle/>
          <a:p>
            <a:r>
              <a:rPr lang="en-US" smtClean="0"/>
              <a:t>Click to edit Master title style</a:t>
            </a:r>
            <a:endParaRPr lang="en-US"/>
          </a:p>
        </p:txBody>
      </p:sp>
      <p:sp>
        <p:nvSpPr>
          <p:cNvPr id="24582" name="Text Placeholder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defRPr>
            </a:lvl1pPr>
          </a:lstStyle>
          <a:p>
            <a:pPr>
              <a:defRPr/>
            </a:pPr>
            <a:fld id="{C07822E8-AE06-4AA2-AC29-43EA83419E0F}" type="datetimeFigureOut">
              <a:rPr lang="en-US"/>
              <a:pPr>
                <a:defRPr/>
              </a:pPr>
              <a:t>8/24/2016</a:t>
            </a:fld>
            <a:endParaRPr lang="en-US"/>
          </a:p>
        </p:txBody>
      </p:sp>
      <p:sp>
        <p:nvSpPr>
          <p:cNvPr id="3" name="Footer Placeholder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lstStyle>
          <a:p>
            <a:pPr>
              <a:defRPr/>
            </a:pPr>
            <a:endParaRPr lang="en-US"/>
          </a:p>
        </p:txBody>
      </p:sp>
      <p:sp>
        <p:nvSpPr>
          <p:cNvPr id="23" name="Slide Number Placeholder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defRPr>
            </a:lvl1pPr>
          </a:lstStyle>
          <a:p>
            <a:pPr>
              <a:defRPr/>
            </a:pPr>
            <a:fld id="{FD97D04C-1F01-4C22-A04D-E5E15E0A06BB}"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1" r:id="rId6"/>
    <p:sldLayoutId id="2147483670" r:id="rId7"/>
    <p:sldLayoutId id="2147483677" r:id="rId8"/>
    <p:sldLayoutId id="2147483678" r:id="rId9"/>
    <p:sldLayoutId id="2147483669" r:id="rId10"/>
    <p:sldLayoutId id="2147483668" r:id="rId11"/>
  </p:sldLayoutIdLst>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mrsmcelhannon.wikispaces.co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mailto:lisa.mcelhannon@jppss.k12.la.us"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google.com/url?url=http://marreroacademy.wikispaces.com/&amp;rct=j&amp;frm=1&amp;q=&amp;esrc=s&amp;sa=U&amp;ei=SlXhU6_FGerm8AGC9oGABA&amp;ved=0CBYQ9QEwAA&amp;usg=AFQjCNGP2TG2p0CF49W3777P0IbtWt1FBQ"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marL="484632" algn="ctr" fontAlgn="auto">
              <a:spcAft>
                <a:spcPts val="0"/>
              </a:spcAft>
              <a:defRPr/>
            </a:pPr>
            <a:r>
              <a:rPr lang="en-US" dirty="0" smtClean="0">
                <a:solidFill>
                  <a:schemeClr val="accent1">
                    <a:tint val="83000"/>
                    <a:satMod val="150000"/>
                  </a:schemeClr>
                </a:solidFill>
              </a:rPr>
              <a:t>Mrs. </a:t>
            </a:r>
            <a:r>
              <a:rPr lang="en-US" dirty="0" err="1" smtClean="0">
                <a:solidFill>
                  <a:schemeClr val="accent1">
                    <a:tint val="83000"/>
                    <a:satMod val="150000"/>
                  </a:schemeClr>
                </a:solidFill>
              </a:rPr>
              <a:t>McElhannon’s</a:t>
            </a:r>
            <a:r>
              <a:rPr lang="en-US" dirty="0" smtClean="0">
                <a:solidFill>
                  <a:schemeClr val="accent1">
                    <a:tint val="83000"/>
                    <a:satMod val="150000"/>
                  </a:schemeClr>
                </a:solidFill>
              </a:rPr>
              <a:t> </a:t>
            </a:r>
            <a:br>
              <a:rPr lang="en-US" dirty="0" smtClean="0">
                <a:solidFill>
                  <a:schemeClr val="accent1">
                    <a:tint val="83000"/>
                    <a:satMod val="150000"/>
                  </a:schemeClr>
                </a:solidFill>
              </a:rPr>
            </a:br>
            <a:r>
              <a:rPr lang="en-US" dirty="0" smtClean="0">
                <a:solidFill>
                  <a:schemeClr val="accent1">
                    <a:tint val="83000"/>
                    <a:satMod val="150000"/>
                  </a:schemeClr>
                </a:solidFill>
              </a:rPr>
              <a:t>First Grade Class</a:t>
            </a:r>
            <a:endParaRPr lang="en-US" dirty="0">
              <a:solidFill>
                <a:schemeClr val="accent1">
                  <a:tint val="83000"/>
                  <a:satMod val="150000"/>
                </a:schemeClr>
              </a:solidFill>
            </a:endParaRPr>
          </a:p>
        </p:txBody>
      </p:sp>
      <p:sp>
        <p:nvSpPr>
          <p:cNvPr id="14338" name="Rectangle 2"/>
          <p:cNvSpPr>
            <a:spLocks noChangeArrowheads="1"/>
          </p:cNvSpPr>
          <p:nvPr/>
        </p:nvSpPr>
        <p:spPr bwMode="auto">
          <a:xfrm>
            <a:off x="304800" y="58738"/>
            <a:ext cx="8610600" cy="2308225"/>
          </a:xfrm>
          <a:prstGeom prst="rect">
            <a:avLst/>
          </a:prstGeom>
          <a:noFill/>
          <a:ln w="9525">
            <a:noFill/>
            <a:miter lim="800000"/>
            <a:headEnd/>
            <a:tailEnd/>
          </a:ln>
        </p:spPr>
        <p:txBody>
          <a:bodyPr>
            <a:spAutoFit/>
          </a:bodyPr>
          <a:lstStyle/>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a:p>
            <a:endParaRPr lang="en-US" b="1" u="sng">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3773" y="-138204"/>
            <a:ext cx="9036454" cy="7134408"/>
          </a:xfrm>
          <a:prstGeom prst="rect">
            <a:avLst/>
          </a:prstGeom>
        </p:spPr>
      </p:pic>
    </p:spTree>
    <p:extLst>
      <p:ext uri="{BB962C8B-B14F-4D97-AF65-F5344CB8AC3E}">
        <p14:creationId xmlns:p14="http://schemas.microsoft.com/office/powerpoint/2010/main" val="2993655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72000"/>
          </a:xfrm>
        </p:spPr>
        <p:txBody>
          <a:bodyPr>
            <a:normAutofit/>
          </a:bodyPr>
          <a:lstStyle/>
          <a:p>
            <a:pPr>
              <a:lnSpc>
                <a:spcPct val="90000"/>
              </a:lnSpc>
            </a:pPr>
            <a:r>
              <a:rPr lang="en-US" sz="2800" dirty="0" smtClean="0"/>
              <a:t>Please clean out your child’s folder daily.  Students get confused when there are too many things in their folders.</a:t>
            </a:r>
          </a:p>
          <a:p>
            <a:pPr>
              <a:lnSpc>
                <a:spcPct val="90000"/>
              </a:lnSpc>
            </a:pPr>
            <a:r>
              <a:rPr lang="en-US" sz="2800" dirty="0" smtClean="0"/>
              <a:t>All classwork can be removed.</a:t>
            </a:r>
          </a:p>
          <a:p>
            <a:pPr>
              <a:lnSpc>
                <a:spcPct val="90000"/>
              </a:lnSpc>
            </a:pPr>
            <a:r>
              <a:rPr lang="en-US" sz="2800" dirty="0" smtClean="0"/>
              <a:t>After homework is checked you may remove it.</a:t>
            </a:r>
          </a:p>
          <a:p>
            <a:pPr>
              <a:lnSpc>
                <a:spcPct val="90000"/>
              </a:lnSpc>
            </a:pPr>
            <a:r>
              <a:rPr lang="en-US" sz="2800" dirty="0" smtClean="0"/>
              <a:t>Please do not remove homework unless it is checked.  There are times when I may not be able to check homework.  If this occurs, I will check it the following day.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Wednesday Folder</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95300" y="1600200"/>
            <a:ext cx="8229600" cy="4572000"/>
          </a:xfrm>
        </p:spPr>
        <p:txBody>
          <a:bodyPr>
            <a:normAutofit fontScale="92500"/>
          </a:bodyPr>
          <a:lstStyle/>
          <a:p>
            <a:pPr>
              <a:lnSpc>
                <a:spcPct val="80000"/>
              </a:lnSpc>
            </a:pPr>
            <a:r>
              <a:rPr lang="en-US" sz="2800" dirty="0"/>
              <a:t>F</a:t>
            </a:r>
            <a:r>
              <a:rPr lang="en-US" sz="2800" dirty="0" smtClean="0"/>
              <a:t>olders will be sent home every Wednesday.  Please sign anything that needs to be signed and return it in the folder the following day.</a:t>
            </a:r>
          </a:p>
          <a:p>
            <a:pPr>
              <a:lnSpc>
                <a:spcPct val="80000"/>
              </a:lnSpc>
            </a:pPr>
            <a:r>
              <a:rPr lang="en-US" sz="2800" dirty="0" smtClean="0"/>
              <a:t>Anything in the “Keep at Home” side can be removed from the folder and kept at home.</a:t>
            </a:r>
          </a:p>
          <a:p>
            <a:pPr>
              <a:lnSpc>
                <a:spcPct val="80000"/>
              </a:lnSpc>
            </a:pPr>
            <a:r>
              <a:rPr lang="en-US" sz="2800" dirty="0" smtClean="0"/>
              <a:t>Please check the back of each page to be sure your signature is not needed.  </a:t>
            </a:r>
          </a:p>
          <a:p>
            <a:pPr>
              <a:lnSpc>
                <a:spcPct val="80000"/>
              </a:lnSpc>
            </a:pPr>
            <a:r>
              <a:rPr lang="en-US" sz="2800" dirty="0" smtClean="0"/>
              <a:t>Failure to return the Wednesday folder on time may result in phone calls and behavior reports.</a:t>
            </a:r>
          </a:p>
          <a:p>
            <a:pPr>
              <a:lnSpc>
                <a:spcPct val="80000"/>
              </a:lnSpc>
            </a:pPr>
            <a:r>
              <a:rPr lang="en-US" sz="2800" dirty="0" smtClean="0"/>
              <a:t>Weekly test packets will be sent home in this folder.  Please review all tests with your child.  Sign the blue sheet to show that you reviewed all tests.</a:t>
            </a:r>
          </a:p>
          <a:p>
            <a:pPr>
              <a:lnSpc>
                <a:spcPct val="80000"/>
              </a:lnSpc>
            </a:pPr>
            <a:endParaRPr lang="en-US"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4858" y="0"/>
            <a:ext cx="5314284"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590326"/>
          </a:xfrm>
        </p:spPr>
        <p:txBody>
          <a:bodyPr/>
          <a:lstStyle/>
          <a:p>
            <a:pPr marL="484632" algn="ctr" fontAlgn="auto">
              <a:spcAft>
                <a:spcPts val="0"/>
              </a:spcAft>
              <a:defRPr/>
            </a:pPr>
            <a:r>
              <a:rPr lang="en-US" dirty="0">
                <a:solidFill>
                  <a:schemeClr val="accent1">
                    <a:tint val="83000"/>
                    <a:satMod val="150000"/>
                  </a:schemeClr>
                </a:solidFill>
              </a:rPr>
              <a:t>Tests</a:t>
            </a:r>
          </a:p>
        </p:txBody>
      </p:sp>
      <p:sp>
        <p:nvSpPr>
          <p:cNvPr id="28674" name="Content Placeholder 2"/>
          <p:cNvSpPr>
            <a:spLocks noGrp="1"/>
          </p:cNvSpPr>
          <p:nvPr>
            <p:ph idx="1"/>
          </p:nvPr>
        </p:nvSpPr>
        <p:spPr>
          <a:xfrm>
            <a:off x="457200" y="1143000"/>
            <a:ext cx="8229600" cy="5638800"/>
          </a:xfrm>
        </p:spPr>
        <p:txBody>
          <a:bodyPr/>
          <a:lstStyle/>
          <a:p>
            <a:r>
              <a:rPr lang="en-US" sz="2300" dirty="0" smtClean="0"/>
              <a:t>The English and spelling tests will be given on Thursdays.  This will take place by weekly most weeks. The reading and math tests will be given on Fridays each week.</a:t>
            </a:r>
          </a:p>
          <a:p>
            <a:r>
              <a:rPr lang="en-US" sz="2300" dirty="0" smtClean="0"/>
              <a:t>We will also have science and social studies tests.  They will be given on alternating Fridays each week.  </a:t>
            </a:r>
          </a:p>
          <a:p>
            <a:r>
              <a:rPr lang="en-US" sz="2300" dirty="0" smtClean="0"/>
              <a:t>If the testing schedule is changed for any reason, you will be notified.</a:t>
            </a:r>
          </a:p>
          <a:p>
            <a:r>
              <a:rPr lang="en-US" sz="2300" dirty="0" smtClean="0"/>
              <a:t>Tests will be stapled together along with student’s checked homework sheet.  They will be sent home each week in your child’s Wednesday folder. Please review the tests, sign the blue sheet, and return everything in your child’s green folder.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solidFill>
              </a:rPr>
              <a:t>Class</a:t>
            </a:r>
            <a:r>
              <a:rPr lang="en-US" dirty="0" smtClean="0">
                <a:solidFill>
                  <a:schemeClr val="accent1">
                    <a:tint val="83000"/>
                    <a:satMod val="150000"/>
                  </a:schemeClr>
                </a:solidFill>
              </a:rPr>
              <a:t> Wiki</a:t>
            </a:r>
            <a:endParaRPr lang="en-US" dirty="0">
              <a:solidFill>
                <a:schemeClr val="accent1">
                  <a:tint val="83000"/>
                  <a:satMod val="150000"/>
                </a:schemeClr>
              </a:solidFill>
            </a:endParaRPr>
          </a:p>
        </p:txBody>
      </p:sp>
      <p:sp>
        <p:nvSpPr>
          <p:cNvPr id="31746" name="Content Placeholder 2"/>
          <p:cNvSpPr>
            <a:spLocks noGrp="1"/>
          </p:cNvSpPr>
          <p:nvPr>
            <p:ph idx="1"/>
          </p:nvPr>
        </p:nvSpPr>
        <p:spPr>
          <a:xfrm>
            <a:off x="457200" y="1882775"/>
            <a:ext cx="8229600" cy="4572000"/>
          </a:xfrm>
        </p:spPr>
        <p:txBody>
          <a:bodyPr/>
          <a:lstStyle/>
          <a:p>
            <a:r>
              <a:rPr lang="en-US" smtClean="0"/>
              <a:t>You can get to our class Wiki through Marrero Academy’s website or you can go straight to it by using this address </a:t>
            </a:r>
            <a:r>
              <a:rPr lang="en-US" smtClean="0">
                <a:hlinkClick r:id="rId2"/>
              </a:rPr>
              <a:t>http://mrsmcelhannon.wikispaces.com/</a:t>
            </a:r>
            <a:endParaRPr lang="en-US" smtClean="0"/>
          </a:p>
          <a:p>
            <a:r>
              <a:rPr lang="en-US" smtClean="0"/>
              <a:t>There are several great resources for you to use with your child!</a:t>
            </a:r>
          </a:p>
          <a:p>
            <a:r>
              <a:rPr lang="en-US" smtClean="0"/>
              <a:t>The homework will be posted each week on the homework tab.</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1"/>
          <p:cNvSpPr txBox="1">
            <a:spLocks noChangeArrowheads="1"/>
          </p:cNvSpPr>
          <p:nvPr/>
        </p:nvSpPr>
        <p:spPr bwMode="auto">
          <a:xfrm>
            <a:off x="609600" y="457200"/>
            <a:ext cx="80010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Contact Information</a:t>
            </a:r>
          </a:p>
        </p:txBody>
      </p:sp>
      <p:sp>
        <p:nvSpPr>
          <p:cNvPr id="32770" name="TextBox 2"/>
          <p:cNvSpPr txBox="1">
            <a:spLocks noChangeArrowheads="1"/>
          </p:cNvSpPr>
          <p:nvPr/>
        </p:nvSpPr>
        <p:spPr bwMode="auto">
          <a:xfrm>
            <a:off x="228600" y="1385888"/>
            <a:ext cx="8382000" cy="5121275"/>
          </a:xfrm>
          <a:prstGeom prst="rect">
            <a:avLst/>
          </a:prstGeom>
          <a:noFill/>
          <a:ln w="9525">
            <a:noFill/>
            <a:miter lim="800000"/>
            <a:headEnd/>
            <a:tailEnd/>
          </a:ln>
        </p:spPr>
        <p:txBody>
          <a:bodyPr>
            <a:spAutoFit/>
          </a:bodyPr>
          <a:lstStyle/>
          <a:p>
            <a:pPr marL="457200" indent="-457200">
              <a:buFont typeface="Wingdings" pitchFamily="2" charset="2"/>
              <a:buChar char="v"/>
            </a:pPr>
            <a:r>
              <a:rPr lang="en-US" sz="3000">
                <a:latin typeface="Century Gothic" pitchFamily="34" charset="0"/>
              </a:rPr>
              <a:t>There are a few ways to contact me.</a:t>
            </a:r>
          </a:p>
          <a:p>
            <a:pPr marL="457200" indent="-457200">
              <a:buFont typeface="Wingdings" pitchFamily="2" charset="2"/>
              <a:buChar char="ü"/>
            </a:pPr>
            <a:r>
              <a:rPr lang="en-US" sz="3000">
                <a:latin typeface="Century Gothic" pitchFamily="34" charset="0"/>
              </a:rPr>
              <a:t>You can send a note in your child’s folder.</a:t>
            </a:r>
          </a:p>
          <a:p>
            <a:pPr marL="457200" indent="-457200">
              <a:buFont typeface="Wingdings" pitchFamily="2" charset="2"/>
              <a:buChar char="ü"/>
            </a:pPr>
            <a:r>
              <a:rPr lang="en-US" sz="3000">
                <a:latin typeface="Century Gothic" pitchFamily="34" charset="0"/>
              </a:rPr>
              <a:t>You can email me at </a:t>
            </a:r>
            <a:r>
              <a:rPr lang="en-US" sz="3000">
                <a:latin typeface="Century Gothic" pitchFamily="34" charset="0"/>
                <a:hlinkClick r:id="rId2"/>
              </a:rPr>
              <a:t>lisa.mcelhannon@jppss.k12.la.us</a:t>
            </a:r>
            <a:r>
              <a:rPr lang="en-US" sz="3000">
                <a:latin typeface="Century Gothic" pitchFamily="34" charset="0"/>
              </a:rPr>
              <a:t>.  I check my emails several times throughout the day.  Please put your child’s name in the subject field.</a:t>
            </a:r>
          </a:p>
          <a:p>
            <a:pPr marL="457200" indent="-457200">
              <a:buFont typeface="Wingdings" pitchFamily="2" charset="2"/>
              <a:buChar char="ü"/>
            </a:pPr>
            <a:r>
              <a:rPr lang="en-US" sz="3000">
                <a:latin typeface="Century Gothic" pitchFamily="34" charset="0"/>
              </a:rPr>
              <a:t>You can call the school office and leave a message.   I will only get my messages during my planning period and after school.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1"/>
          <p:cNvSpPr txBox="1">
            <a:spLocks noChangeArrowheads="1"/>
          </p:cNvSpPr>
          <p:nvPr/>
        </p:nvSpPr>
        <p:spPr bwMode="auto">
          <a:xfrm>
            <a:off x="1371600" y="685800"/>
            <a:ext cx="67818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Pencil Policy</a:t>
            </a:r>
          </a:p>
        </p:txBody>
      </p:sp>
      <p:sp>
        <p:nvSpPr>
          <p:cNvPr id="33794" name="TextBox 3"/>
          <p:cNvSpPr txBox="1">
            <a:spLocks noChangeArrowheads="1"/>
          </p:cNvSpPr>
          <p:nvPr/>
        </p:nvSpPr>
        <p:spPr bwMode="auto">
          <a:xfrm>
            <a:off x="990600" y="1676400"/>
            <a:ext cx="7924800" cy="4664075"/>
          </a:xfrm>
          <a:prstGeom prst="rect">
            <a:avLst/>
          </a:prstGeom>
          <a:noFill/>
          <a:ln w="9525">
            <a:noFill/>
            <a:miter lim="800000"/>
            <a:headEnd/>
            <a:tailEnd/>
          </a:ln>
        </p:spPr>
        <p:txBody>
          <a:bodyPr>
            <a:spAutoFit/>
          </a:bodyPr>
          <a:lstStyle/>
          <a:p>
            <a:pPr marL="457200" indent="-457200">
              <a:buFont typeface="Wingdings" pitchFamily="2" charset="2"/>
              <a:buChar char="v"/>
            </a:pPr>
            <a:r>
              <a:rPr lang="en-US" sz="3000">
                <a:latin typeface="Century Gothic" pitchFamily="34" charset="0"/>
              </a:rPr>
              <a:t>All pencils should be left at home.  Students are to have five sharpened pencils for school each day.  Sharpening the pencils will be part of their homework.  We lose too much instructional time sharpening pencils each day.  Students are not to bring hand sharpeners to class.  Students will lose participation points for not having sharpened pencils.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3"/>
          <p:cNvSpPr txBox="1">
            <a:spLocks noChangeArrowheads="1"/>
          </p:cNvSpPr>
          <p:nvPr/>
        </p:nvSpPr>
        <p:spPr bwMode="auto">
          <a:xfrm>
            <a:off x="1295400" y="762000"/>
            <a:ext cx="73152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Gretna Jubilee</a:t>
            </a:r>
          </a:p>
        </p:txBody>
      </p:sp>
      <p:sp>
        <p:nvSpPr>
          <p:cNvPr id="5" name="TextBox 4"/>
          <p:cNvSpPr txBox="1"/>
          <p:nvPr/>
        </p:nvSpPr>
        <p:spPr>
          <a:xfrm>
            <a:off x="679450" y="1763713"/>
            <a:ext cx="7924800" cy="3970337"/>
          </a:xfrm>
          <a:prstGeom prst="rect">
            <a:avLst/>
          </a:prstGeom>
          <a:noFill/>
        </p:spPr>
        <p:txBody>
          <a:bodyPr>
            <a:spAutoFit/>
          </a:bodyPr>
          <a:lstStyle/>
          <a:p>
            <a:pPr marL="457200" indent="-457200" fontAlgn="auto">
              <a:spcBef>
                <a:spcPts val="0"/>
              </a:spcBef>
              <a:spcAft>
                <a:spcPts val="0"/>
              </a:spcAft>
              <a:buFont typeface="Wingdings" panose="05000000000000000000" pitchFamily="2" charset="2"/>
              <a:buChar char="v"/>
              <a:defRPr/>
            </a:pPr>
            <a:r>
              <a:rPr lang="en-US" sz="2800" dirty="0">
                <a:latin typeface="+mn-lt"/>
              </a:rPr>
              <a:t>Most of you are probably familiar with this event.  Each class must make a basket and a project.  </a:t>
            </a:r>
          </a:p>
          <a:p>
            <a:pPr marL="457200" indent="-457200" fontAlgn="auto">
              <a:spcBef>
                <a:spcPts val="0"/>
              </a:spcBef>
              <a:spcAft>
                <a:spcPts val="0"/>
              </a:spcAft>
              <a:buFont typeface="Wingdings" panose="05000000000000000000" pitchFamily="2" charset="2"/>
              <a:buChar char="v"/>
              <a:defRPr/>
            </a:pPr>
            <a:r>
              <a:rPr lang="en-US" sz="2800" dirty="0">
                <a:latin typeface="+mn-lt"/>
              </a:rPr>
              <a:t>If you have any ideas, please let me know!</a:t>
            </a:r>
          </a:p>
          <a:p>
            <a:pPr marL="457200" indent="-457200" fontAlgn="auto">
              <a:spcBef>
                <a:spcPts val="0"/>
              </a:spcBef>
              <a:spcAft>
                <a:spcPts val="0"/>
              </a:spcAft>
              <a:buFont typeface="Wingdings" panose="05000000000000000000" pitchFamily="2" charset="2"/>
              <a:buChar char="v"/>
              <a:defRPr/>
            </a:pPr>
            <a:r>
              <a:rPr lang="en-US" sz="2800" dirty="0">
                <a:latin typeface="+mn-lt"/>
              </a:rPr>
              <a:t>If you would like to help with the basket or project, please sign in on the Jubilee sheet.</a:t>
            </a:r>
          </a:p>
          <a:p>
            <a:pPr marL="285750" indent="-285750" fontAlgn="auto">
              <a:spcBef>
                <a:spcPts val="0"/>
              </a:spcBef>
              <a:spcAft>
                <a:spcPts val="0"/>
              </a:spcAft>
              <a:buFont typeface="Wingdings" pitchFamily="2" charset="2"/>
              <a:buChar char="v"/>
              <a:defRPr/>
            </a:pPr>
            <a:endParaRPr lang="en-US" sz="2800" b="1" dirty="0">
              <a:solidFill>
                <a:schemeClr val="accent1"/>
              </a:solidFill>
              <a:latin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Box 1"/>
          <p:cNvSpPr txBox="1">
            <a:spLocks noChangeArrowheads="1"/>
          </p:cNvSpPr>
          <p:nvPr/>
        </p:nvSpPr>
        <p:spPr bwMode="auto">
          <a:xfrm>
            <a:off x="603250" y="304800"/>
            <a:ext cx="78486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Money</a:t>
            </a:r>
            <a:r>
              <a:rPr lang="en-US" sz="3000">
                <a:solidFill>
                  <a:schemeClr val="accent1"/>
                </a:solidFill>
                <a:latin typeface="Century Gothic" pitchFamily="34" charset="0"/>
              </a:rPr>
              <a:t> </a:t>
            </a:r>
            <a:r>
              <a:rPr lang="en-US" sz="4200">
                <a:solidFill>
                  <a:schemeClr val="accent1"/>
                </a:solidFill>
                <a:latin typeface="Century Gothic" pitchFamily="34" charset="0"/>
              </a:rPr>
              <a:t>Policy</a:t>
            </a:r>
          </a:p>
        </p:txBody>
      </p:sp>
      <p:sp>
        <p:nvSpPr>
          <p:cNvPr id="35842" name="TextBox 2"/>
          <p:cNvSpPr txBox="1">
            <a:spLocks noChangeArrowheads="1"/>
          </p:cNvSpPr>
          <p:nvPr/>
        </p:nvSpPr>
        <p:spPr bwMode="auto">
          <a:xfrm>
            <a:off x="685800" y="1143000"/>
            <a:ext cx="7766050" cy="1920875"/>
          </a:xfrm>
          <a:prstGeom prst="rect">
            <a:avLst/>
          </a:prstGeom>
          <a:noFill/>
          <a:ln w="9525">
            <a:noFill/>
            <a:miter lim="800000"/>
            <a:headEnd/>
            <a:tailEnd/>
          </a:ln>
        </p:spPr>
        <p:txBody>
          <a:bodyPr>
            <a:spAutoFit/>
          </a:bodyPr>
          <a:lstStyle/>
          <a:p>
            <a:pPr marL="285750" indent="-285750">
              <a:buFont typeface="Wingdings" pitchFamily="2" charset="2"/>
              <a:buChar char="v"/>
            </a:pPr>
            <a:r>
              <a:rPr lang="en-US" sz="3000">
                <a:latin typeface="Century Gothic" pitchFamily="34" charset="0"/>
              </a:rPr>
              <a:t>Please, please, please send all money in a labeled envelope or Ziplock bag.  If you are out of envelopes or bags you can staple a note to the money.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a:xfrm>
            <a:off x="762000" y="228600"/>
            <a:ext cx="7772400" cy="1470025"/>
          </a:xfrm>
        </p:spPr>
        <p:txBody>
          <a:bodyPr>
            <a:normAutofit fontScale="90000"/>
          </a:bodyPr>
          <a:lstStyle/>
          <a:p>
            <a:pPr marL="484632" algn="ctr" fontAlgn="auto">
              <a:spcAft>
                <a:spcPts val="0"/>
              </a:spcAft>
              <a:defRPr/>
            </a:pPr>
            <a:r>
              <a:rPr lang="en-US" sz="4000" dirty="0" smtClean="0">
                <a:solidFill>
                  <a:schemeClr val="accent1">
                    <a:tint val="83000"/>
                    <a:satMod val="150000"/>
                  </a:schemeClr>
                </a:solidFill>
              </a:rPr>
              <a:t>Marrero Academy </a:t>
            </a:r>
            <a:br>
              <a:rPr lang="en-US" sz="4000" dirty="0" smtClean="0">
                <a:solidFill>
                  <a:schemeClr val="accent1">
                    <a:tint val="83000"/>
                    <a:satMod val="150000"/>
                  </a:schemeClr>
                </a:solidFill>
              </a:rPr>
            </a:br>
            <a:r>
              <a:rPr lang="en-US" sz="4000" dirty="0" smtClean="0">
                <a:solidFill>
                  <a:schemeClr val="accent1">
                    <a:tint val="83000"/>
                    <a:satMod val="150000"/>
                  </a:schemeClr>
                </a:solidFill>
              </a:rPr>
              <a:t>Title 1 </a:t>
            </a:r>
            <a:br>
              <a:rPr lang="en-US" sz="4000" dirty="0" smtClean="0">
                <a:solidFill>
                  <a:schemeClr val="accent1">
                    <a:tint val="83000"/>
                    <a:satMod val="150000"/>
                  </a:schemeClr>
                </a:solidFill>
              </a:rPr>
            </a:br>
            <a:r>
              <a:rPr lang="en-US" sz="4000" dirty="0" smtClean="0">
                <a:solidFill>
                  <a:schemeClr val="accent1">
                    <a:tint val="83000"/>
                    <a:satMod val="150000"/>
                  </a:schemeClr>
                </a:solidFill>
              </a:rPr>
              <a:t>School Improvement </a:t>
            </a:r>
          </a:p>
        </p:txBody>
      </p:sp>
      <p:sp>
        <p:nvSpPr>
          <p:cNvPr id="15362" name="TextBox 3"/>
          <p:cNvSpPr txBox="1">
            <a:spLocks noChangeArrowheads="1"/>
          </p:cNvSpPr>
          <p:nvPr/>
        </p:nvSpPr>
        <p:spPr bwMode="auto">
          <a:xfrm>
            <a:off x="1688815" y="2971800"/>
            <a:ext cx="2678682" cy="2400657"/>
          </a:xfrm>
          <a:prstGeom prst="rect">
            <a:avLst/>
          </a:prstGeom>
          <a:noFill/>
          <a:ln w="9525">
            <a:noFill/>
            <a:miter lim="800000"/>
            <a:headEnd/>
            <a:tailEnd/>
          </a:ln>
        </p:spPr>
        <p:txBody>
          <a:bodyPr wrap="none">
            <a:spAutoFit/>
          </a:bodyPr>
          <a:lstStyle/>
          <a:p>
            <a:pPr algn="ctr"/>
            <a:r>
              <a:rPr lang="en-US" sz="2400" u="sng" dirty="0" smtClean="0">
                <a:latin typeface="Calibri" pitchFamily="34" charset="0"/>
              </a:rPr>
              <a:t>Resources</a:t>
            </a:r>
            <a:endParaRPr lang="en-US" sz="2400" u="sng" dirty="0">
              <a:latin typeface="Calibri" pitchFamily="34" charset="0"/>
            </a:endParaRPr>
          </a:p>
          <a:p>
            <a:pPr algn="ctr"/>
            <a:r>
              <a:rPr lang="en-US" dirty="0">
                <a:latin typeface="Calibri" pitchFamily="34" charset="0"/>
              </a:rPr>
              <a:t>Achieve 3000</a:t>
            </a:r>
          </a:p>
          <a:p>
            <a:pPr algn="ctr"/>
            <a:r>
              <a:rPr lang="en-US" dirty="0">
                <a:latin typeface="Calibri" pitchFamily="34" charset="0"/>
              </a:rPr>
              <a:t>First in Math</a:t>
            </a:r>
          </a:p>
          <a:p>
            <a:pPr algn="ctr"/>
            <a:r>
              <a:rPr lang="en-US" dirty="0">
                <a:latin typeface="Calibri" pitchFamily="34" charset="0"/>
              </a:rPr>
              <a:t>Brain Pop and Brain Pop Jr.</a:t>
            </a:r>
          </a:p>
          <a:p>
            <a:pPr algn="ctr"/>
            <a:r>
              <a:rPr lang="en-US" dirty="0" err="1">
                <a:latin typeface="Calibri" pitchFamily="34" charset="0"/>
              </a:rPr>
              <a:t>Starfall</a:t>
            </a:r>
            <a:endParaRPr lang="en-US" dirty="0">
              <a:latin typeface="Calibri" pitchFamily="34" charset="0"/>
            </a:endParaRPr>
          </a:p>
          <a:p>
            <a:pPr algn="ctr"/>
            <a:r>
              <a:rPr lang="en-US" dirty="0" err="1" smtClean="0">
                <a:latin typeface="Calibri" pitchFamily="34" charset="0"/>
              </a:rPr>
              <a:t>Wordly</a:t>
            </a:r>
            <a:r>
              <a:rPr lang="en-US" dirty="0" smtClean="0">
                <a:latin typeface="Calibri" pitchFamily="34" charset="0"/>
              </a:rPr>
              <a:t> Wise</a:t>
            </a:r>
          </a:p>
          <a:p>
            <a:pPr algn="ctr"/>
            <a:r>
              <a:rPr lang="en-US" dirty="0" smtClean="0">
                <a:latin typeface="Calibri" pitchFamily="34" charset="0"/>
              </a:rPr>
              <a:t>Paper</a:t>
            </a:r>
          </a:p>
          <a:p>
            <a:pPr algn="ctr"/>
            <a:r>
              <a:rPr lang="en-US" dirty="0" smtClean="0">
                <a:latin typeface="Calibri" pitchFamily="34" charset="0"/>
              </a:rPr>
              <a:t>Saturday Tutoring</a:t>
            </a:r>
            <a:endParaRPr lang="en-US" dirty="0">
              <a:latin typeface="Calibri" pitchFamily="34" charset="0"/>
            </a:endParaRPr>
          </a:p>
        </p:txBody>
      </p:sp>
      <p:sp>
        <p:nvSpPr>
          <p:cNvPr id="15363" name="TextBox 4"/>
          <p:cNvSpPr txBox="1">
            <a:spLocks noChangeArrowheads="1"/>
          </p:cNvSpPr>
          <p:nvPr/>
        </p:nvSpPr>
        <p:spPr bwMode="auto">
          <a:xfrm>
            <a:off x="5092700" y="2971800"/>
            <a:ext cx="3436938" cy="1920875"/>
          </a:xfrm>
          <a:prstGeom prst="rect">
            <a:avLst/>
          </a:prstGeom>
          <a:noFill/>
          <a:ln w="9525">
            <a:noFill/>
            <a:miter lim="800000"/>
            <a:headEnd/>
            <a:tailEnd/>
          </a:ln>
        </p:spPr>
        <p:txBody>
          <a:bodyPr wrap="none">
            <a:spAutoFit/>
          </a:bodyPr>
          <a:lstStyle/>
          <a:p>
            <a:pPr algn="ctr"/>
            <a:r>
              <a:rPr lang="en-US" sz="2400" u="sng" dirty="0">
                <a:latin typeface="Calibri" pitchFamily="34" charset="0"/>
              </a:rPr>
              <a:t>Parent Involvement Funds</a:t>
            </a:r>
          </a:p>
          <a:p>
            <a:pPr algn="ctr"/>
            <a:r>
              <a:rPr lang="en-US" dirty="0">
                <a:latin typeface="Calibri" pitchFamily="34" charset="0"/>
              </a:rPr>
              <a:t>Literacy Night</a:t>
            </a:r>
          </a:p>
          <a:p>
            <a:pPr algn="ctr"/>
            <a:r>
              <a:rPr lang="en-US" dirty="0">
                <a:latin typeface="Calibri" pitchFamily="34" charset="0"/>
              </a:rPr>
              <a:t>Math  and Science Night</a:t>
            </a:r>
          </a:p>
          <a:p>
            <a:pPr algn="ctr"/>
            <a:r>
              <a:rPr lang="en-US" dirty="0">
                <a:latin typeface="Calibri" pitchFamily="34" charset="0"/>
              </a:rPr>
              <a:t>Parent Informational Meeting for </a:t>
            </a:r>
          </a:p>
          <a:p>
            <a:pPr algn="ctr"/>
            <a:r>
              <a:rPr lang="en-US" dirty="0">
                <a:latin typeface="Calibri" pitchFamily="34" charset="0"/>
              </a:rPr>
              <a:t>LEAP/</a:t>
            </a:r>
            <a:r>
              <a:rPr lang="en-US" dirty="0" err="1">
                <a:latin typeface="Calibri" pitchFamily="34" charset="0"/>
              </a:rPr>
              <a:t>iLEAP</a:t>
            </a:r>
            <a:r>
              <a:rPr lang="en-US" dirty="0">
                <a:latin typeface="Calibri" pitchFamily="34" charset="0"/>
              </a:rPr>
              <a:t>/PARCC </a:t>
            </a:r>
          </a:p>
          <a:p>
            <a:pPr algn="ctr"/>
            <a:endParaRPr lang="en-US" sz="2400" u="sng" dirty="0">
              <a:latin typeface="Calibri" pitchFamily="34" charset="0"/>
            </a:endParaRPr>
          </a:p>
        </p:txBody>
      </p:sp>
      <p:pic>
        <p:nvPicPr>
          <p:cNvPr id="15364" name="Picture 2" descr="https://encrypted-tbn0.gstatic.com/images?q=tbn:ANd9GcSSFtVItUu4eckspFzso9BQGmw1PDbNYh1oLdUlEDr3RORtFNsWgrIXuZM">
            <a:hlinkClick r:id="rId2"/>
          </p:cNvPr>
          <p:cNvPicPr>
            <a:picLocks noChangeAspect="1" noChangeArrowheads="1"/>
          </p:cNvPicPr>
          <p:nvPr/>
        </p:nvPicPr>
        <p:blipFill>
          <a:blip r:embed="rId3"/>
          <a:srcRect/>
          <a:stretch>
            <a:fillRect/>
          </a:stretch>
        </p:blipFill>
        <p:spPr bwMode="auto">
          <a:xfrm>
            <a:off x="152400" y="228600"/>
            <a:ext cx="1524000" cy="1055688"/>
          </a:xfrm>
          <a:prstGeom prst="rect">
            <a:avLst/>
          </a:prstGeom>
          <a:noFill/>
          <a:ln w="9525">
            <a:noFill/>
            <a:miter lim="800000"/>
            <a:headEnd/>
            <a:tailEnd/>
          </a:ln>
        </p:spPr>
      </p:pic>
      <p:sp>
        <p:nvSpPr>
          <p:cNvPr id="15365" name="TextBox 7"/>
          <p:cNvSpPr txBox="1">
            <a:spLocks noChangeArrowheads="1"/>
          </p:cNvSpPr>
          <p:nvPr/>
        </p:nvSpPr>
        <p:spPr bwMode="auto">
          <a:xfrm>
            <a:off x="990600" y="1828800"/>
            <a:ext cx="7559377" cy="646331"/>
          </a:xfrm>
          <a:prstGeom prst="rect">
            <a:avLst/>
          </a:prstGeom>
          <a:noFill/>
          <a:ln w="9525">
            <a:noFill/>
            <a:miter lim="800000"/>
            <a:headEnd/>
            <a:tailEnd/>
          </a:ln>
        </p:spPr>
        <p:txBody>
          <a:bodyPr wrap="none">
            <a:spAutoFit/>
          </a:bodyPr>
          <a:lstStyle/>
          <a:p>
            <a:pPr algn="ctr"/>
            <a:r>
              <a:rPr lang="en-US" dirty="0">
                <a:latin typeface="Calibri" pitchFamily="34" charset="0"/>
              </a:rPr>
              <a:t>The following services/resources are provided through the use of Title 1 funds</a:t>
            </a:r>
            <a:r>
              <a:rPr lang="en-US" dirty="0" smtClean="0">
                <a:latin typeface="Calibri" pitchFamily="34" charset="0"/>
              </a:rPr>
              <a:t>:</a:t>
            </a:r>
          </a:p>
          <a:p>
            <a:pPr algn="ctr"/>
            <a:r>
              <a:rPr lang="en-US" dirty="0" smtClean="0">
                <a:latin typeface="Calibri" pitchFamily="34" charset="0"/>
              </a:rPr>
              <a:t>2016 – 2017  Budget =  $29,484.00 </a:t>
            </a:r>
            <a:endParaRPr lang="en-US" dirty="0">
              <a:latin typeface="Calibri" pitchFamily="34" charset="0"/>
            </a:endParaRPr>
          </a:p>
        </p:txBody>
      </p:sp>
      <p:pic>
        <p:nvPicPr>
          <p:cNvPr id="15366" name="Picture 2" descr="https://encrypted-tbn0.gstatic.com/images?q=tbn:ANd9GcSSFtVItUu4eckspFzso9BQGmw1PDbNYh1oLdUlEDr3RORtFNsWgrIXuZM">
            <a:hlinkClick r:id="rId2"/>
          </p:cNvPr>
          <p:cNvPicPr>
            <a:picLocks noChangeAspect="1" noChangeArrowheads="1"/>
          </p:cNvPicPr>
          <p:nvPr/>
        </p:nvPicPr>
        <p:blipFill>
          <a:blip r:embed="rId3"/>
          <a:srcRect/>
          <a:stretch>
            <a:fillRect/>
          </a:stretch>
        </p:blipFill>
        <p:spPr bwMode="auto">
          <a:xfrm>
            <a:off x="7467600" y="206375"/>
            <a:ext cx="1524000" cy="1055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776289"/>
            <a:ext cx="8062912" cy="900112"/>
          </a:xfrm>
        </p:spPr>
        <p:txBody>
          <a:bodyPr>
            <a:normAutofit/>
          </a:bodyPr>
          <a:lstStyle/>
          <a:p>
            <a:pPr algn="ctr"/>
            <a:r>
              <a:rPr lang="en-US" sz="4800" b="1" dirty="0" smtClean="0"/>
              <a:t>Birthday Policy</a:t>
            </a:r>
            <a:endParaRPr lang="en-US" sz="4800" b="1" dirty="0"/>
          </a:p>
        </p:txBody>
      </p:sp>
      <p:sp>
        <p:nvSpPr>
          <p:cNvPr id="3" name="Subtitle 2"/>
          <p:cNvSpPr>
            <a:spLocks noGrp="1"/>
          </p:cNvSpPr>
          <p:nvPr>
            <p:ph type="subTitle" idx="1"/>
          </p:nvPr>
        </p:nvSpPr>
        <p:spPr>
          <a:xfrm>
            <a:off x="540544" y="1676401"/>
            <a:ext cx="8062912" cy="4952999"/>
          </a:xfrm>
        </p:spPr>
        <p:txBody>
          <a:bodyPr/>
          <a:lstStyle/>
          <a:p>
            <a:pPr marL="457200" indent="-457200" algn="l">
              <a:buFont typeface="Wingdings" panose="05000000000000000000" pitchFamily="2" charset="2"/>
              <a:buChar char="v"/>
            </a:pPr>
            <a:r>
              <a:rPr lang="en-US" dirty="0" smtClean="0"/>
              <a:t>We are not allowed to celebrate birthdays in the classroom.  </a:t>
            </a:r>
          </a:p>
          <a:p>
            <a:pPr marL="457200" indent="-457200" algn="l">
              <a:buFont typeface="Wingdings" panose="05000000000000000000" pitchFamily="2" charset="2"/>
              <a:buChar char="v"/>
            </a:pPr>
            <a:r>
              <a:rPr lang="en-US" dirty="0" smtClean="0"/>
              <a:t>There will be a designated day each month for celebrating birthdays that fall within that particular month.</a:t>
            </a:r>
          </a:p>
          <a:p>
            <a:pPr marL="457200" indent="-457200" algn="l">
              <a:buFont typeface="Wingdings" panose="05000000000000000000" pitchFamily="2" charset="2"/>
              <a:buChar char="v"/>
            </a:pPr>
            <a:r>
              <a:rPr lang="en-US" dirty="0" smtClean="0"/>
              <a:t>Each student will receive a cupcake during lunch to celebrate their special day.</a:t>
            </a:r>
          </a:p>
          <a:p>
            <a:pPr marL="457200" indent="-457200" algn="l">
              <a:buFont typeface="Wingdings" panose="05000000000000000000" pitchFamily="2" charset="2"/>
              <a:buChar char="v"/>
            </a:pPr>
            <a:r>
              <a:rPr lang="en-US" dirty="0" smtClean="0"/>
              <a:t>Summer birthdays will be celebrated too.  July and August will be together and May and June will be together.</a:t>
            </a:r>
          </a:p>
          <a:p>
            <a:pPr marL="457200" indent="-457200" algn="l">
              <a:buFont typeface="Wingdings" panose="05000000000000000000" pitchFamily="2" charset="2"/>
              <a:buChar char="v"/>
            </a:pPr>
            <a:endParaRPr lang="en-US" dirty="0"/>
          </a:p>
        </p:txBody>
      </p:sp>
    </p:spTree>
    <p:extLst>
      <p:ext uri="{BB962C8B-B14F-4D97-AF65-F5344CB8AC3E}">
        <p14:creationId xmlns:p14="http://schemas.microsoft.com/office/powerpoint/2010/main" val="1248947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Field Trips</a:t>
            </a:r>
            <a:endParaRPr lang="en-US" dirty="0"/>
          </a:p>
        </p:txBody>
      </p:sp>
      <p:sp>
        <p:nvSpPr>
          <p:cNvPr id="3" name="Subtitle 2"/>
          <p:cNvSpPr>
            <a:spLocks noGrp="1"/>
          </p:cNvSpPr>
          <p:nvPr>
            <p:ph type="subTitle" idx="1"/>
          </p:nvPr>
        </p:nvSpPr>
        <p:spPr/>
        <p:txBody>
          <a:bodyPr/>
          <a:lstStyle/>
          <a:p>
            <a:pPr algn="l"/>
            <a:r>
              <a:rPr lang="en-US" dirty="0" smtClean="0"/>
              <a:t>We will go on a few field trips, but it will not be as often as students went in kindergarten.  Since we have weekly tests, we don’t want to spend too much time out of the classroom</a:t>
            </a:r>
            <a:endParaRPr lang="en-US" dirty="0"/>
          </a:p>
        </p:txBody>
      </p:sp>
    </p:spTree>
    <p:extLst>
      <p:ext uri="{BB962C8B-B14F-4D97-AF65-F5344CB8AC3E}">
        <p14:creationId xmlns:p14="http://schemas.microsoft.com/office/powerpoint/2010/main" val="1648791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1"/>
          <p:cNvSpPr txBox="1">
            <a:spLocks noChangeArrowheads="1"/>
          </p:cNvSpPr>
          <p:nvPr/>
        </p:nvSpPr>
        <p:spPr bwMode="auto">
          <a:xfrm>
            <a:off x="838200" y="762000"/>
            <a:ext cx="7543800" cy="738188"/>
          </a:xfrm>
          <a:prstGeom prst="rect">
            <a:avLst/>
          </a:prstGeom>
          <a:noFill/>
          <a:ln w="9525">
            <a:noFill/>
            <a:miter lim="800000"/>
            <a:headEnd/>
            <a:tailEnd/>
          </a:ln>
        </p:spPr>
        <p:txBody>
          <a:bodyPr>
            <a:spAutoFit/>
          </a:bodyPr>
          <a:lstStyle/>
          <a:p>
            <a:pPr algn="ctr"/>
            <a:r>
              <a:rPr lang="en-US" sz="4200">
                <a:solidFill>
                  <a:schemeClr val="accent1"/>
                </a:solidFill>
                <a:latin typeface="Century Gothic" pitchFamily="34" charset="0"/>
              </a:rPr>
              <a:t>Important Information </a:t>
            </a:r>
          </a:p>
        </p:txBody>
      </p:sp>
      <p:sp>
        <p:nvSpPr>
          <p:cNvPr id="4" name="TextBox 3"/>
          <p:cNvSpPr txBox="1"/>
          <p:nvPr/>
        </p:nvSpPr>
        <p:spPr>
          <a:xfrm>
            <a:off x="1143000" y="1676400"/>
            <a:ext cx="7848600" cy="3749675"/>
          </a:xfrm>
          <a:prstGeom prst="rect">
            <a:avLst/>
          </a:prstGeom>
          <a:noFill/>
        </p:spPr>
        <p:txBody>
          <a:bodyPr>
            <a:spAutoFit/>
          </a:bodyPr>
          <a:lstStyle/>
          <a:p>
            <a:pPr marL="457200" indent="-457200">
              <a:buFont typeface="Wingdings" pitchFamily="2" charset="2"/>
              <a:buChar char="v"/>
            </a:pPr>
            <a:r>
              <a:rPr lang="en-US" sz="3000">
                <a:latin typeface="Century Gothic" pitchFamily="34" charset="0"/>
              </a:rPr>
              <a:t>If your child has any food allergies, please let me know tonight.</a:t>
            </a:r>
          </a:p>
          <a:p>
            <a:pPr marL="457200" indent="-457200">
              <a:buFont typeface="Wingdings" pitchFamily="2" charset="2"/>
              <a:buChar char="v"/>
            </a:pPr>
            <a:r>
              <a:rPr lang="en-US" sz="3000">
                <a:latin typeface="Century Gothic" pitchFamily="34" charset="0"/>
              </a:rPr>
              <a:t>If your phone number, email address, or home address changes at any time, please let me and the school know immediately.</a:t>
            </a:r>
          </a:p>
          <a:p>
            <a:pPr marL="457200" indent="-457200"/>
            <a:r>
              <a:rPr lang="en-US" sz="3000">
                <a:latin typeface="Century Gothic" pitchFamily="34" charset="0"/>
              </a:rPr>
              <a:t/>
            </a:r>
            <a:br>
              <a:rPr lang="en-US" sz="3000">
                <a:latin typeface="Century Gothic" pitchFamily="34" charset="0"/>
              </a:rPr>
            </a:br>
            <a:endParaRPr lang="en-US" sz="3000">
              <a:latin typeface="Century Gothic"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838200"/>
            <a:ext cx="4648200" cy="2123658"/>
          </a:xfrm>
          <a:prstGeom prst="rect">
            <a:avLst/>
          </a:prstGeom>
          <a:noFill/>
        </p:spPr>
        <p:txBody>
          <a:bodyPr wrap="square" rtlCol="0">
            <a:spAutoFit/>
          </a:bodyPr>
          <a:lstStyle/>
          <a:p>
            <a:r>
              <a:rPr lang="en-US" sz="6600" dirty="0" smtClean="0"/>
              <a:t>Add parent portal</a:t>
            </a:r>
            <a:endParaRPr lang="en-US" sz="6600" dirty="0"/>
          </a:p>
        </p:txBody>
      </p:sp>
    </p:spTree>
    <p:extLst>
      <p:ext uri="{BB962C8B-B14F-4D97-AF65-F5344CB8AC3E}">
        <p14:creationId xmlns:p14="http://schemas.microsoft.com/office/powerpoint/2010/main" val="1429828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fontAlgn="auto">
              <a:spcAft>
                <a:spcPts val="0"/>
              </a:spcAft>
              <a:defRPr/>
            </a:pPr>
            <a:r>
              <a:rPr lang="en-US" dirty="0" smtClean="0">
                <a:solidFill>
                  <a:schemeClr val="accent1">
                    <a:tint val="83000"/>
                    <a:satMod val="150000"/>
                  </a:schemeClr>
                </a:solidFill>
              </a:rPr>
              <a:t>Behavior Management Plan</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295400"/>
            <a:ext cx="8229600" cy="5334000"/>
          </a:xfrm>
        </p:spPr>
        <p:txBody>
          <a:bodyPr>
            <a:noAutofit/>
          </a:bodyPr>
          <a:lstStyle/>
          <a:p>
            <a:pPr marL="64008" indent="0" fontAlgn="auto">
              <a:spcAft>
                <a:spcPts val="0"/>
              </a:spcAft>
              <a:buFont typeface="Wingdings 2"/>
              <a:buNone/>
              <a:defRPr/>
            </a:pPr>
            <a:r>
              <a:rPr lang="en-US" sz="1600" b="1" u="sng" dirty="0">
                <a:latin typeface="Arial" panose="020B0604020202020204" pitchFamily="34" charset="0"/>
                <a:ea typeface="Times New Roman" panose="02020603050405020304" pitchFamily="18" charset="0"/>
              </a:rPr>
              <a:t>School Wide Expectations: </a:t>
            </a:r>
            <a:endParaRPr lang="en-US" sz="1600" dirty="0">
              <a:latin typeface="Times New Roman" panose="02020603050405020304" pitchFamily="18" charset="0"/>
              <a:ea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1.    Be safe.</a:t>
            </a:r>
            <a:endParaRPr lang="en-US" sz="1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2.    Be </a:t>
            </a:r>
            <a:r>
              <a:rPr lang="en-US" sz="1600" dirty="0">
                <a:latin typeface="Arial" panose="020B0604020202020204" pitchFamily="34" charset="0"/>
                <a:ea typeface="Times New Roman" panose="02020603050405020304" pitchFamily="18" charset="0"/>
                <a:cs typeface="Times New Roman" panose="02020603050405020304" pitchFamily="18" charset="0"/>
              </a:rPr>
              <a:t>responsible.</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3.    Be </a:t>
            </a:r>
            <a:r>
              <a:rPr lang="en-US" sz="1600" dirty="0">
                <a:latin typeface="Arial" panose="020B0604020202020204" pitchFamily="34" charset="0"/>
                <a:ea typeface="Times New Roman" panose="02020603050405020304" pitchFamily="18" charset="0"/>
                <a:cs typeface="Times New Roman" panose="02020603050405020304" pitchFamily="18" charset="0"/>
              </a:rPr>
              <a:t>respectful.</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4.    Be positive.</a:t>
            </a:r>
            <a:endParaRPr lang="en-US" sz="1600"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5.    Be </a:t>
            </a:r>
            <a:r>
              <a:rPr lang="en-US" sz="1600" dirty="0">
                <a:latin typeface="Arial" panose="020B0604020202020204" pitchFamily="34" charset="0"/>
                <a:ea typeface="Times New Roman" panose="02020603050405020304" pitchFamily="18" charset="0"/>
                <a:cs typeface="Times New Roman" panose="02020603050405020304" pitchFamily="18" charset="0"/>
              </a:rPr>
              <a:t>a problem solver.</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64008" indent="0" fontAlgn="auto">
              <a:spcAft>
                <a:spcPts val="0"/>
              </a:spcAft>
              <a:buFont typeface="Wingdings 2"/>
              <a:buNone/>
              <a:defRPr/>
            </a:pPr>
            <a:r>
              <a:rPr lang="en-US" sz="1600" dirty="0">
                <a:latin typeface="Arial" panose="020B0604020202020204" pitchFamily="34" charset="0"/>
                <a:ea typeface="Times New Roman" panose="02020603050405020304" pitchFamily="18" charset="0"/>
              </a:rPr>
              <a:t> </a:t>
            </a:r>
            <a:endParaRPr lang="en-US" sz="1600" dirty="0">
              <a:latin typeface="Times New Roman" panose="02020603050405020304" pitchFamily="18" charset="0"/>
              <a:ea typeface="Times New Roman" panose="02020603050405020304" pitchFamily="18" charset="0"/>
            </a:endParaRPr>
          </a:p>
          <a:p>
            <a:pPr marL="64008" indent="0" fontAlgn="auto">
              <a:spcAft>
                <a:spcPts val="0"/>
              </a:spcAft>
              <a:buFont typeface="Wingdings 2"/>
              <a:buNone/>
              <a:defRPr/>
            </a:pPr>
            <a:r>
              <a:rPr lang="en-US" sz="1600" b="1" u="sng" dirty="0">
                <a:latin typeface="Arial" panose="020B0604020202020204" pitchFamily="34" charset="0"/>
                <a:ea typeface="Times New Roman" panose="02020603050405020304" pitchFamily="18" charset="0"/>
              </a:rPr>
              <a:t>Classroom Expectations:</a:t>
            </a:r>
            <a:endParaRPr lang="en-US" sz="1600" dirty="0">
              <a:latin typeface="Times New Roman" panose="02020603050405020304" pitchFamily="18" charset="0"/>
              <a:ea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1.    Listen </a:t>
            </a:r>
            <a:r>
              <a:rPr lang="en-US" sz="1600" dirty="0">
                <a:latin typeface="Arial" panose="020B0604020202020204" pitchFamily="34" charset="0"/>
                <a:ea typeface="Times New Roman" panose="02020603050405020304" pitchFamily="18" charset="0"/>
                <a:cs typeface="Times New Roman" panose="02020603050405020304" pitchFamily="18" charset="0"/>
              </a:rPr>
              <a:t>quietly when others are speaking.</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2.    Follow </a:t>
            </a:r>
            <a:r>
              <a:rPr lang="en-US" sz="1600" dirty="0">
                <a:latin typeface="Arial" panose="020B0604020202020204" pitchFamily="34" charset="0"/>
                <a:ea typeface="Times New Roman" panose="02020603050405020304" pitchFamily="18" charset="0"/>
                <a:cs typeface="Times New Roman" panose="02020603050405020304" pitchFamily="18" charset="0"/>
              </a:rPr>
              <a:t>directions right away.</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3.    Be </a:t>
            </a:r>
            <a:r>
              <a:rPr lang="en-US" sz="1600" dirty="0">
                <a:latin typeface="Arial" panose="020B0604020202020204" pitchFamily="34" charset="0"/>
                <a:ea typeface="Times New Roman" panose="02020603050405020304" pitchFamily="18" charset="0"/>
                <a:cs typeface="Times New Roman" panose="02020603050405020304" pitchFamily="18" charset="0"/>
              </a:rPr>
              <a:t>kind and courteous:</a:t>
            </a: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  keep hands and feet to self</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b.  use kind words</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t>
            </a:r>
            <a:r>
              <a:rPr lang="en-US" sz="1600" u="sng" dirty="0">
                <a:latin typeface="Arial" panose="020B0604020202020204" pitchFamily="34" charset="0"/>
                <a:ea typeface="Times New Roman" panose="02020603050405020304" pitchFamily="18" charset="0"/>
                <a:cs typeface="Times New Roman" panose="02020603050405020304" pitchFamily="18" charset="0"/>
              </a:rPr>
              <a:t>c.  have a positive attitude</a:t>
            </a:r>
            <a:endParaRPr lang="en-US" sz="1600" u="sng" dirty="0">
              <a:ea typeface="Times New Roman" panose="02020603050405020304" pitchFamily="18" charset="0"/>
              <a:cs typeface="Times New Roman" panose="02020603050405020304" pitchFamily="18" charset="0"/>
            </a:endParaRPr>
          </a:p>
          <a:p>
            <a:pPr marL="0"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4.    </a:t>
            </a:r>
            <a:r>
              <a:rPr lang="en-US" sz="1600" u="sng" dirty="0" smtClean="0">
                <a:latin typeface="Arial" panose="020B0604020202020204" pitchFamily="34" charset="0"/>
                <a:ea typeface="Times New Roman" panose="02020603050405020304" pitchFamily="18" charset="0"/>
                <a:cs typeface="Times New Roman" panose="02020603050405020304" pitchFamily="18" charset="0"/>
              </a:rPr>
              <a:t>Be </a:t>
            </a:r>
            <a:r>
              <a:rPr lang="en-US" sz="1600" u="sng" dirty="0">
                <a:latin typeface="Arial" panose="020B0604020202020204" pitchFamily="34" charset="0"/>
                <a:ea typeface="Times New Roman" panose="02020603050405020304" pitchFamily="18" charset="0"/>
                <a:cs typeface="Times New Roman" panose="02020603050405020304" pitchFamily="18" charset="0"/>
              </a:rPr>
              <a:t>responsible:</a:t>
            </a:r>
            <a:endParaRPr lang="en-US" sz="1600" u="sng" dirty="0">
              <a:latin typeface="Times New Roman" panose="02020603050405020304" pitchFamily="18" charset="0"/>
              <a:ea typeface="Times New Roman" panose="02020603050405020304" pitchFamily="18" charset="0"/>
              <a:cs typeface="Times New Roman" panose="02020603050405020304" pitchFamily="18" charset="0"/>
            </a:endParaRPr>
          </a:p>
          <a:p>
            <a:pPr marL="537210" lvl="1" indent="0" fontAlgn="auto">
              <a:spcAft>
                <a:spcPts val="0"/>
              </a:spcAft>
              <a:buFont typeface="Verdana"/>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a.  take care of classroom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materials</a:t>
            </a:r>
            <a:endParaRPr lang="en-US" sz="1600" dirty="0" smtClean="0">
              <a:ea typeface="Times New Roman" panose="02020603050405020304" pitchFamily="18" charset="0"/>
              <a:cs typeface="Times New Roman" panose="02020603050405020304" pitchFamily="18" charset="0"/>
            </a:endParaRPr>
          </a:p>
          <a:p>
            <a:pPr marL="537210" lvl="1" indent="0" fontAlgn="auto">
              <a:spcAft>
                <a:spcPts val="0"/>
              </a:spcAft>
              <a:buFont typeface="Verdana"/>
              <a:buNone/>
              <a:defRPr/>
            </a:pPr>
            <a:r>
              <a:rPr lang="en-US" sz="1600" dirty="0" smtClean="0">
                <a:ea typeface="Times New Roman" panose="02020603050405020304" pitchFamily="18" charset="0"/>
                <a:cs typeface="Times New Roman" panose="02020603050405020304" pitchFamily="18" charset="0"/>
              </a:rPr>
              <a:t>     b.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return important papers</a:t>
            </a:r>
            <a:endParaRPr lang="en-US" sz="1600" dirty="0" smtClean="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c.  have homework folder with behavior chart daily</a:t>
            </a:r>
            <a:endParaRPr lang="en-US" sz="1600" dirty="0" smtClean="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d.  have five sharpened pencils daily</a:t>
            </a:r>
            <a:endParaRPr lang="en-US" sz="1600" dirty="0">
              <a:ea typeface="Times New Roman" panose="02020603050405020304" pitchFamily="18" charset="0"/>
              <a:cs typeface="Times New Roman" panose="02020603050405020304" pitchFamily="18" charset="0"/>
            </a:endParaRPr>
          </a:p>
          <a:p>
            <a:pPr marL="64008" indent="0" fontAlgn="auto">
              <a:spcBef>
                <a:spcPts val="0"/>
              </a:spcBef>
              <a:spcAft>
                <a:spcPts val="0"/>
              </a:spcAft>
              <a:buFont typeface="Wingdings 2"/>
              <a:buNone/>
              <a:defRPr/>
            </a:pPr>
            <a:r>
              <a:rPr lang="en-US" sz="1600" dirty="0">
                <a:latin typeface="Arial" panose="020B0604020202020204" pitchFamily="34" charset="0"/>
                <a:ea typeface="Times New Roman" panose="02020603050405020304" pitchFamily="18" charset="0"/>
                <a:cs typeface="Times New Roman" panose="02020603050405020304" pitchFamily="18" charset="0"/>
              </a:rPr>
              <a:t>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          </a:t>
            </a:r>
            <a:r>
              <a:rPr lang="en-US" sz="1600" dirty="0">
                <a:latin typeface="Arial" panose="020B0604020202020204" pitchFamily="34" charset="0"/>
                <a:ea typeface="Times New Roman" panose="02020603050405020304" pitchFamily="18" charset="0"/>
                <a:cs typeface="Times New Roman" panose="02020603050405020304" pitchFamily="18" charset="0"/>
              </a:rPr>
              <a:t>e.  keep homework sheet in folder at </a:t>
            </a:r>
            <a:r>
              <a:rPr lang="en-US" sz="1600" b="1" u="sng" dirty="0">
                <a:latin typeface="Arial" panose="020B0604020202020204" pitchFamily="34" charset="0"/>
                <a:ea typeface="Times New Roman" panose="02020603050405020304" pitchFamily="18" charset="0"/>
                <a:cs typeface="Times New Roman" panose="02020603050405020304" pitchFamily="18" charset="0"/>
              </a:rPr>
              <a:t>all</a:t>
            </a:r>
            <a:r>
              <a:rPr lang="en-US" sz="1600" b="1" dirty="0">
                <a:latin typeface="Arial" panose="020B0604020202020204" pitchFamily="34" charset="0"/>
                <a:ea typeface="Times New Roman" panose="02020603050405020304" pitchFamily="18" charset="0"/>
                <a:cs typeface="Times New Roman" panose="02020603050405020304" pitchFamily="18" charset="0"/>
              </a:rPr>
              <a:t> </a:t>
            </a:r>
            <a:r>
              <a:rPr lang="en-US" sz="1600" dirty="0" smtClean="0">
                <a:latin typeface="Arial" panose="020B0604020202020204" pitchFamily="34" charset="0"/>
                <a:ea typeface="Times New Roman" panose="02020603050405020304" pitchFamily="18" charset="0"/>
                <a:cs typeface="Times New Roman" panose="02020603050405020304" pitchFamily="18" charset="0"/>
              </a:rPr>
              <a:t>times</a:t>
            </a:r>
            <a:endParaRPr lang="en-US" sz="1600" dirty="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idx="1"/>
          </p:nvPr>
        </p:nvSpPr>
        <p:spPr>
          <a:xfrm>
            <a:off x="304800" y="5359"/>
            <a:ext cx="8382000" cy="6771084"/>
          </a:xfrm>
        </p:spPr>
        <p:txBody>
          <a:bodyPr anchor="ctr">
            <a:spAutoFit/>
          </a:bodyPr>
          <a:lstStyle/>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
            </a:r>
            <a:br>
              <a:rPr lang="en-US" altLang="en-US" sz="1400" b="1" u="sng" dirty="0" smtClean="0">
                <a:latin typeface="Arial" charset="0"/>
                <a:ea typeface="Times New Roman" pitchFamily="18" charset="0"/>
                <a:cs typeface="Arial" charset="0"/>
              </a:rPr>
            </a:br>
            <a:r>
              <a:rPr lang="en-US" altLang="en-US" sz="1400" b="1" u="sng" dirty="0" smtClean="0">
                <a:latin typeface="Arial" charset="0"/>
                <a:ea typeface="Times New Roman" pitchFamily="18" charset="0"/>
                <a:cs typeface="Arial" charset="0"/>
              </a:rPr>
              <a:t>Behavior Procedure</a:t>
            </a:r>
            <a:r>
              <a:rPr lang="en-US" altLang="en-US" sz="1400" b="1" dirty="0" smtClean="0">
                <a:latin typeface="Arial" charset="0"/>
                <a:ea typeface="Times New Roman" pitchFamily="18" charset="0"/>
                <a:cs typeface="Arial" charset="0"/>
              </a:rPr>
              <a:t>:</a:t>
            </a:r>
          </a:p>
          <a:p>
            <a:pPr marL="0" indent="0" eaLnBrk="0" hangingPunct="0">
              <a:spcBef>
                <a:spcPct val="0"/>
              </a:spcBef>
              <a:buClrTx/>
              <a:buSzTx/>
              <a:buFontTx/>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Rewards and Privileges:</a:t>
            </a: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have the opportunity to earn tickets for positive behavior.  These tickets will be given by    me, as well as other faculty members.  The tickets will go into a box for a drawing to win weekly prizes.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be assigned helper duties.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Students will receive stickers as well as verbal praise.</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Line Leader</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Sit at teacher’s desk</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Be a helper</a:t>
            </a:r>
          </a:p>
          <a:p>
            <a:pPr marL="0" indent="0" eaLnBrk="0" hangingPunct="0">
              <a:spcBef>
                <a:spcPct val="0"/>
              </a:spcBef>
              <a:buClrTx/>
              <a:buSzTx/>
              <a:buFontTx/>
              <a:buChar char="•"/>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 typeface="Wingdings 2" pitchFamily="18" charset="2"/>
              <a:buNone/>
              <a:tabLst>
                <a:tab pos="457200" algn="l"/>
              </a:tabLst>
            </a:pPr>
            <a:r>
              <a:rPr lang="en-US" altLang="en-US" sz="1400" b="1" u="sng" dirty="0" smtClean="0">
                <a:latin typeface="Arial" charset="0"/>
                <a:ea typeface="Times New Roman" pitchFamily="18" charset="0"/>
                <a:cs typeface="Arial" charset="0"/>
              </a:rPr>
              <a:t>Unacceptable</a:t>
            </a:r>
            <a:r>
              <a:rPr lang="en-US" altLang="en-US" sz="1400" u="sng" dirty="0" smtClean="0">
                <a:latin typeface="Arial" charset="0"/>
                <a:ea typeface="Times New Roman" pitchFamily="18" charset="0"/>
                <a:cs typeface="Arial" charset="0"/>
              </a:rPr>
              <a:t> behaviors include</a:t>
            </a:r>
            <a:r>
              <a:rPr lang="en-US" altLang="en-US" sz="1400" dirty="0" smtClean="0">
                <a:latin typeface="Arial" charset="0"/>
                <a:ea typeface="Times New Roman" pitchFamily="18" charset="0"/>
                <a:cs typeface="Arial" charset="0"/>
              </a:rPr>
              <a:t>:</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Shouting at any time</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Leaving a designated area without permission</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Disrespecting any teacher, staff member or other students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Not following basic school and classroom expectations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Talking during tests</a:t>
            </a:r>
          </a:p>
          <a:p>
            <a:pPr marL="0" indent="0" eaLnBrk="0" hangingPunct="0">
              <a:spcBef>
                <a:spcPct val="0"/>
              </a:spcBef>
              <a:buClrTx/>
              <a:buSzTx/>
              <a:buFontTx/>
              <a:buChar char="•"/>
              <a:tabLst>
                <a:tab pos="457200" algn="l"/>
              </a:tabLst>
            </a:pPr>
            <a:r>
              <a:rPr lang="en-US" altLang="en-US" sz="1400" dirty="0" smtClean="0">
                <a:latin typeface="Arial" charset="0"/>
                <a:ea typeface="Times New Roman" pitchFamily="18" charset="0"/>
                <a:cs typeface="Arial" charset="0"/>
              </a:rPr>
              <a:t>Bulling of any kind</a:t>
            </a:r>
          </a:p>
          <a:p>
            <a:pPr marL="0" indent="0" eaLnBrk="0" hangingPunct="0">
              <a:spcBef>
                <a:spcPct val="0"/>
              </a:spcBef>
              <a:buClrTx/>
              <a:buSzTx/>
              <a:buFont typeface="Wingdings 2" pitchFamily="18" charset="2"/>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Classroom Behavior Plan: </a:t>
            </a:r>
          </a:p>
          <a:p>
            <a:pPr marL="0" indent="0" eaLnBrk="0" hangingPunct="0">
              <a:spcBef>
                <a:spcPct val="0"/>
              </a:spcBef>
              <a:buClrTx/>
              <a:buSzTx/>
              <a:buFontTx/>
              <a:buNone/>
              <a:tabLst>
                <a:tab pos="457200" algn="l"/>
              </a:tabLst>
            </a:pPr>
            <a:endParaRPr lang="en-US" altLang="en-US" sz="1400" dirty="0" smtClean="0">
              <a:latin typeface="Arial" charset="0"/>
              <a:ea typeface="Times New Roman" pitchFamily="18" charset="0"/>
              <a:cs typeface="Arial" charset="0"/>
            </a:endParaRP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(PINK) Very Happy Face (A) </a:t>
            </a:r>
            <a:r>
              <a:rPr lang="en-US" altLang="en-US" sz="1400" b="1" dirty="0" smtClean="0">
                <a:latin typeface="Arial" charset="0"/>
                <a:ea typeface="Times New Roman" pitchFamily="18" charset="0"/>
                <a:cs typeface="Arial" charset="0"/>
              </a:rPr>
              <a:t>–</a:t>
            </a:r>
            <a:r>
              <a:rPr lang="en-US" altLang="en-US" sz="1400" dirty="0" smtClean="0">
                <a:latin typeface="Arial" charset="0"/>
                <a:ea typeface="Times New Roman" pitchFamily="18" charset="0"/>
                <a:cs typeface="Arial" charset="0"/>
              </a:rPr>
              <a:t>This is where each student will begin his/her day.</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(GREEN) Slightly Happy Face (B)</a:t>
            </a:r>
            <a:r>
              <a:rPr lang="en-US" altLang="en-US" sz="1400" dirty="0" smtClean="0">
                <a:latin typeface="Arial" charset="0"/>
                <a:ea typeface="Times New Roman" pitchFamily="18" charset="0"/>
                <a:cs typeface="Arial" charset="0"/>
              </a:rPr>
              <a:t> –Student will receive a verbal warning.</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(PURPLE) Straight Face(C)</a:t>
            </a:r>
            <a:r>
              <a:rPr lang="en-US" altLang="en-US" sz="1400" dirty="0" smtClean="0">
                <a:latin typeface="Arial" charset="0"/>
                <a:ea typeface="Times New Roman" pitchFamily="18" charset="0"/>
                <a:cs typeface="Arial" charset="0"/>
              </a:rPr>
              <a:t> –Student will receive a second verbal warning, and parents will be called to discuss the child’s behavior.</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(BLUE) Frustrated Face (D)</a:t>
            </a:r>
            <a:r>
              <a:rPr lang="en-US" altLang="en-US" sz="1400" dirty="0" smtClean="0">
                <a:latin typeface="Arial" charset="0"/>
                <a:ea typeface="Times New Roman" pitchFamily="18" charset="0"/>
                <a:cs typeface="Arial" charset="0"/>
              </a:rPr>
              <a:t> –Student will lose center privileges and be sent to the office to speak with Ms. Foster.</a:t>
            </a:r>
          </a:p>
          <a:p>
            <a:pPr marL="0" indent="0" eaLnBrk="0" hangingPunct="0">
              <a:spcBef>
                <a:spcPct val="0"/>
              </a:spcBef>
              <a:buClrTx/>
              <a:buSzTx/>
              <a:buFontTx/>
              <a:buNone/>
              <a:tabLst>
                <a:tab pos="457200" algn="l"/>
              </a:tabLst>
            </a:pPr>
            <a:r>
              <a:rPr lang="en-US" altLang="en-US" sz="1400" b="1" u="sng" dirty="0" smtClean="0">
                <a:latin typeface="Arial" charset="0"/>
                <a:ea typeface="Times New Roman" pitchFamily="18" charset="0"/>
                <a:cs typeface="Arial" charset="0"/>
              </a:rPr>
              <a:t>(ORANGE) Sad Face (F)</a:t>
            </a:r>
            <a:r>
              <a:rPr lang="en-US" altLang="en-US" sz="1400" b="1" dirty="0" smtClean="0">
                <a:latin typeface="Arial" charset="0"/>
                <a:ea typeface="Times New Roman" pitchFamily="18" charset="0"/>
                <a:cs typeface="Arial" charset="0"/>
              </a:rPr>
              <a:t> </a:t>
            </a:r>
            <a:r>
              <a:rPr lang="en-US" altLang="en-US" sz="1400" dirty="0" smtClean="0">
                <a:latin typeface="Arial" charset="0"/>
                <a:ea typeface="Times New Roman" pitchFamily="18" charset="0"/>
                <a:cs typeface="Arial" charset="0"/>
              </a:rPr>
              <a:t>– If a student is on the Sad Face (F) he/she has received several opportunities to correct his/her behavior and all other interventions and consequences have not resulted in improved behavior, he/she will receive a behavior report, detention, or office referral.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Uniform Policy</a:t>
            </a:r>
            <a:endParaRPr lang="en-US" dirty="0">
              <a:solidFill>
                <a:schemeClr val="accent1">
                  <a:tint val="83000"/>
                  <a:satMod val="150000"/>
                </a:schemeClr>
              </a:solidFill>
            </a:endParaRPr>
          </a:p>
        </p:txBody>
      </p:sp>
      <p:sp>
        <p:nvSpPr>
          <p:cNvPr id="3" name="Content Placeholder 2"/>
          <p:cNvSpPr>
            <a:spLocks noGrp="1"/>
          </p:cNvSpPr>
          <p:nvPr>
            <p:ph idx="1"/>
          </p:nvPr>
        </p:nvSpPr>
        <p:spPr>
          <a:xfrm>
            <a:off x="457200" y="1295400"/>
            <a:ext cx="8229600" cy="5159375"/>
          </a:xfrm>
        </p:spPr>
        <p:txBody>
          <a:bodyPr>
            <a:normAutofit/>
          </a:bodyPr>
          <a:lstStyle/>
          <a:p>
            <a:r>
              <a:rPr lang="en-US" dirty="0" smtClean="0"/>
              <a:t>Do you have any questions about the uniform policy?</a:t>
            </a:r>
          </a:p>
          <a:p>
            <a:endParaRPr lang="en-US" dirty="0" smtClean="0"/>
          </a:p>
          <a:p>
            <a:pPr algn="ctr">
              <a:buFont typeface="Wingdings 2" pitchFamily="18" charset="2"/>
              <a:buNone/>
            </a:pPr>
            <a:r>
              <a:rPr lang="en-US" b="1" dirty="0" smtClean="0">
                <a:solidFill>
                  <a:schemeClr val="accent1"/>
                </a:solidFill>
              </a:rPr>
              <a:t>Students will receive a Uniform Violation </a:t>
            </a:r>
          </a:p>
          <a:p>
            <a:pPr algn="ctr">
              <a:buFont typeface="Wingdings 2" pitchFamily="18" charset="2"/>
              <a:buNone/>
            </a:pPr>
            <a:r>
              <a:rPr lang="en-US" b="1" dirty="0" smtClean="0">
                <a:solidFill>
                  <a:schemeClr val="accent1"/>
                </a:solidFill>
              </a:rPr>
              <a:t>form for not following the uniform policy.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Content Placeholder 3"/>
          <p:cNvPicPr>
            <a:picLocks noGrp="1" noChangeAspect="1"/>
          </p:cNvPicPr>
          <p:nvPr>
            <p:ph idx="1"/>
          </p:nvPr>
        </p:nvPicPr>
        <p:blipFill>
          <a:blip r:embed="rId2"/>
          <a:srcRect/>
          <a:stretch>
            <a:fillRect/>
          </a:stretch>
        </p:blipFill>
        <p:spPr>
          <a:xfrm>
            <a:off x="381000" y="990600"/>
            <a:ext cx="8458200" cy="542925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Supply and Membership Fee</a:t>
            </a:r>
            <a:endParaRPr lang="en-US" dirty="0">
              <a:solidFill>
                <a:schemeClr val="accent1">
                  <a:tint val="83000"/>
                  <a:satMod val="150000"/>
                </a:schemeClr>
              </a:solidFill>
            </a:endParaRPr>
          </a:p>
        </p:txBody>
      </p:sp>
      <p:sp>
        <p:nvSpPr>
          <p:cNvPr id="3" name="Content Placeholder 2"/>
          <p:cNvSpPr>
            <a:spLocks noGrp="1"/>
          </p:cNvSpPr>
          <p:nvPr>
            <p:ph idx="1"/>
          </p:nvPr>
        </p:nvSpPr>
        <p:spPr>
          <a:xfrm>
            <a:off x="609600" y="1371600"/>
            <a:ext cx="8229600" cy="5029200"/>
          </a:xfrm>
        </p:spPr>
        <p:txBody>
          <a:bodyPr>
            <a:normAutofit/>
          </a:bodyPr>
          <a:lstStyle/>
          <a:p>
            <a:pPr>
              <a:lnSpc>
                <a:spcPct val="90000"/>
              </a:lnSpc>
            </a:pPr>
            <a:r>
              <a:rPr lang="en-US" dirty="0" smtClean="0"/>
              <a:t>Thank you to those of you who have already paid your child’s supply fee and membership fees!!</a:t>
            </a:r>
          </a:p>
          <a:p>
            <a:pPr>
              <a:lnSpc>
                <a:spcPct val="90000"/>
              </a:lnSpc>
            </a:pPr>
            <a:r>
              <a:rPr lang="en-US" dirty="0" smtClean="0"/>
              <a:t>I have already used some of the supply fees to purchase headphones for each student , a learning calendar, and a set of Junie B. Jones books.</a:t>
            </a:r>
          </a:p>
          <a:p>
            <a:pPr>
              <a:lnSpc>
                <a:spcPct val="90000"/>
              </a:lnSpc>
            </a:pPr>
            <a:r>
              <a:rPr lang="en-US" dirty="0" smtClean="0"/>
              <a:t>The membership fee will be used to pay for holiday parties as well as our class project for the Jubilee.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484632" algn="ctr" fontAlgn="auto">
              <a:spcAft>
                <a:spcPts val="0"/>
              </a:spcAft>
              <a:defRPr/>
            </a:pPr>
            <a:r>
              <a:rPr lang="en-US" dirty="0" smtClean="0">
                <a:solidFill>
                  <a:schemeClr val="accent1">
                    <a:tint val="83000"/>
                    <a:satMod val="150000"/>
                  </a:schemeClr>
                </a:solidFill>
              </a:rPr>
              <a:t>Homework</a:t>
            </a:r>
            <a:endParaRPr lang="en-US" dirty="0">
              <a:solidFill>
                <a:schemeClr val="accent1">
                  <a:tint val="83000"/>
                  <a:satMod val="150000"/>
                </a:schemeClr>
              </a:solidFill>
            </a:endParaRPr>
          </a:p>
        </p:txBody>
      </p:sp>
      <p:sp>
        <p:nvSpPr>
          <p:cNvPr id="3" name="Content Placeholder 2"/>
          <p:cNvSpPr>
            <a:spLocks noGrp="1"/>
          </p:cNvSpPr>
          <p:nvPr>
            <p:ph idx="1"/>
          </p:nvPr>
        </p:nvSpPr>
        <p:spPr>
          <a:xfrm>
            <a:off x="533400" y="1371600"/>
            <a:ext cx="8229600" cy="5105400"/>
          </a:xfrm>
        </p:spPr>
        <p:txBody>
          <a:bodyPr>
            <a:normAutofit/>
          </a:bodyPr>
          <a:lstStyle/>
          <a:p>
            <a:r>
              <a:rPr lang="en-US" sz="2400" dirty="0" smtClean="0"/>
              <a:t>Homework will be checked daily. </a:t>
            </a:r>
          </a:p>
          <a:p>
            <a:r>
              <a:rPr lang="en-US" sz="2400" dirty="0" smtClean="0"/>
              <a:t>Please help your child label his/her homework in the homework notebook with the subject and date.</a:t>
            </a:r>
          </a:p>
          <a:p>
            <a:r>
              <a:rPr lang="en-US" sz="2400" dirty="0" smtClean="0"/>
              <a:t>Please allow your child to use the whole sheet of paper before going to the next page and please use the backs of the pages too.  There’s no need to waste paper ;-)</a:t>
            </a:r>
          </a:p>
          <a:p>
            <a:r>
              <a:rPr lang="en-US" sz="2400" dirty="0" smtClean="0"/>
              <a:t>Please leave your child’s homework sheet in his/her folder at all times.  I use it to check homework.</a:t>
            </a:r>
          </a:p>
          <a:p>
            <a:r>
              <a:rPr lang="en-US" sz="2400" dirty="0" smtClean="0"/>
              <a:t>Homework will only be accepted if it is in your child’s handwriting.  </a:t>
            </a:r>
          </a:p>
          <a:p>
            <a:pPr>
              <a:buFont typeface="Wingdings 2" pitchFamily="18" charset="2"/>
              <a:buNone/>
            </a:pPr>
            <a:endParaRPr lang="en-US" sz="2400" dirty="0" smtClean="0"/>
          </a:p>
          <a:p>
            <a:pPr>
              <a:buFont typeface="Wingdings 2" pitchFamily="18" charset="2"/>
              <a:buNone/>
            </a:pP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89" y="0"/>
            <a:ext cx="8948221" cy="6858000"/>
          </a:xfrm>
          <a:prstGeom prst="rect">
            <a:avLst/>
          </a:prstGeom>
        </p:spPr>
      </p:pic>
    </p:spTree>
    <p:extLst>
      <p:ext uri="{BB962C8B-B14F-4D97-AF65-F5344CB8AC3E}">
        <p14:creationId xmlns:p14="http://schemas.microsoft.com/office/powerpoint/2010/main" val="24314549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611</TotalTime>
  <Words>1009</Words>
  <Application>Microsoft Office PowerPoint</Application>
  <PresentationFormat>On-screen Show (4:3)</PresentationFormat>
  <Paragraphs>129</Paragraphs>
  <Slides>23</Slides>
  <Notes>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Verve</vt:lpstr>
      <vt:lpstr>Mrs. McElhannon’s  First Grade Class</vt:lpstr>
      <vt:lpstr>Marrero Academy  Title 1  School Improvement </vt:lpstr>
      <vt:lpstr>Behavior Management Plan</vt:lpstr>
      <vt:lpstr>PowerPoint Presentation</vt:lpstr>
      <vt:lpstr>Uniform Policy</vt:lpstr>
      <vt:lpstr>PowerPoint Presentation</vt:lpstr>
      <vt:lpstr>Supply and Membership Fee</vt:lpstr>
      <vt:lpstr>Homework</vt:lpstr>
      <vt:lpstr>PowerPoint Presentation</vt:lpstr>
      <vt:lpstr>PowerPoint Presentation</vt:lpstr>
      <vt:lpstr>PowerPoint Presentation</vt:lpstr>
      <vt:lpstr>Wednesday Folder</vt:lpstr>
      <vt:lpstr>PowerPoint Presentation</vt:lpstr>
      <vt:lpstr>Tests</vt:lpstr>
      <vt:lpstr>Class Wiki</vt:lpstr>
      <vt:lpstr>PowerPoint Presentation</vt:lpstr>
      <vt:lpstr>PowerPoint Presentation</vt:lpstr>
      <vt:lpstr>PowerPoint Presentation</vt:lpstr>
      <vt:lpstr>PowerPoint Presentation</vt:lpstr>
      <vt:lpstr>Birthday Policy</vt:lpstr>
      <vt:lpstr>Field Trips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Lisa</dc:creator>
  <cp:lastModifiedBy>JPPSS</cp:lastModifiedBy>
  <cp:revision>126</cp:revision>
  <cp:lastPrinted>2014-08-18T15:32:21Z</cp:lastPrinted>
  <dcterms:created xsi:type="dcterms:W3CDTF">2011-08-24T22:11:47Z</dcterms:created>
  <dcterms:modified xsi:type="dcterms:W3CDTF">2016-08-25T00:04:21Z</dcterms:modified>
</cp:coreProperties>
</file>